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825" r:id="rId6"/>
  </p:sldMasterIdLst>
  <p:notesMasterIdLst>
    <p:notesMasterId r:id="rId65"/>
  </p:notesMasterIdLst>
  <p:sldIdLst>
    <p:sldId id="336" r:id="rId7"/>
    <p:sldId id="141169912" r:id="rId8"/>
    <p:sldId id="709" r:id="rId9"/>
    <p:sldId id="743" r:id="rId10"/>
    <p:sldId id="141170035" r:id="rId11"/>
    <p:sldId id="141169904" r:id="rId12"/>
    <p:sldId id="141170049" r:id="rId13"/>
    <p:sldId id="141170010" r:id="rId14"/>
    <p:sldId id="141170055" r:id="rId15"/>
    <p:sldId id="141169906" r:id="rId16"/>
    <p:sldId id="141170159" r:id="rId17"/>
    <p:sldId id="141169872" r:id="rId18"/>
    <p:sldId id="141169873" r:id="rId19"/>
    <p:sldId id="141169954" r:id="rId20"/>
    <p:sldId id="141169958" r:id="rId21"/>
    <p:sldId id="141169982" r:id="rId22"/>
    <p:sldId id="141169844" r:id="rId23"/>
    <p:sldId id="141170101" r:id="rId24"/>
    <p:sldId id="141170087" r:id="rId25"/>
    <p:sldId id="141170106" r:id="rId26"/>
    <p:sldId id="141170123" r:id="rId27"/>
    <p:sldId id="141170131" r:id="rId28"/>
    <p:sldId id="141170135" r:id="rId29"/>
    <p:sldId id="141170160" r:id="rId30"/>
    <p:sldId id="141170092" r:id="rId31"/>
    <p:sldId id="259" r:id="rId32"/>
    <p:sldId id="141170104" r:id="rId33"/>
    <p:sldId id="141169875" r:id="rId34"/>
    <p:sldId id="141170039" r:id="rId35"/>
    <p:sldId id="257" r:id="rId36"/>
    <p:sldId id="258" r:id="rId37"/>
    <p:sldId id="260" r:id="rId38"/>
    <p:sldId id="141170058" r:id="rId39"/>
    <p:sldId id="141170003" r:id="rId40"/>
    <p:sldId id="141170161" r:id="rId41"/>
    <p:sldId id="141170137" r:id="rId42"/>
    <p:sldId id="141170158" r:id="rId43"/>
    <p:sldId id="141170141" r:id="rId44"/>
    <p:sldId id="141169993" r:id="rId45"/>
    <p:sldId id="141169980" r:id="rId46"/>
    <p:sldId id="1455" r:id="rId47"/>
    <p:sldId id="1458" r:id="rId48"/>
    <p:sldId id="141170148" r:id="rId49"/>
    <p:sldId id="141170136" r:id="rId50"/>
    <p:sldId id="141170149" r:id="rId51"/>
    <p:sldId id="141170150" r:id="rId52"/>
    <p:sldId id="141170151" r:id="rId53"/>
    <p:sldId id="141170152" r:id="rId54"/>
    <p:sldId id="141170153" r:id="rId55"/>
    <p:sldId id="141170154" r:id="rId56"/>
    <p:sldId id="141170155" r:id="rId57"/>
    <p:sldId id="141170156" r:id="rId58"/>
    <p:sldId id="141170157" r:id="rId59"/>
    <p:sldId id="141170093" r:id="rId60"/>
    <p:sldId id="141170147" r:id="rId61"/>
    <p:sldId id="353" r:id="rId62"/>
    <p:sldId id="355" r:id="rId63"/>
    <p:sldId id="354" r:id="rId64"/>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EA911D-41A9-7595-73B0-B248AB587168}" name="Sullivan, Stephen M CTR JS J6 (USA)" initials="SSMCJJ(" userId="S::stephen.m.sullivan14.ctr@mail.mil::09533073-ba80-4ec6-aa29-c3f724b8aa56" providerId="AD"/>
  <p188:author id="{B430A394-1688-D2A7-782E-06CE313A9A66}" name="Sullivan, Stephen [USA]" initials="SS[" userId="S::612130@bah.com::216bf0d3-a36f-4b82-a22a-fc284ac9e5a2" providerId="AD"/>
  <p188:author id="{EDB363F2-1F29-1AEA-CF83-D31A2FFFD209}" name="Jane Harnad" initials="JH" userId="S::jane.harnad@oasisopenstandards.onmicrosoft.com::c9e45659-fc49-4aa1-955b-e8edab0081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86"/>
    <a:srgbClr val="ABFBA5"/>
    <a:srgbClr val="EE7E2D"/>
    <a:srgbClr val="000000"/>
    <a:srgbClr val="004283"/>
    <a:srgbClr val="004282"/>
    <a:srgbClr val="004383"/>
    <a:srgbClr val="E8EEF4"/>
    <a:srgbClr val="334052"/>
    <a:srgbClr val="0051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autoAdjust="0"/>
    <p:restoredTop sz="78537" autoAdjust="0"/>
  </p:normalViewPr>
  <p:slideViewPr>
    <p:cSldViewPr snapToGrid="0">
      <p:cViewPr varScale="1">
        <p:scale>
          <a:sx n="85" d="100"/>
          <a:sy n="85" d="100"/>
        </p:scale>
        <p:origin x="1590" y="96"/>
      </p:cViewPr>
      <p:guideLst/>
    </p:cSldViewPr>
  </p:slideViewPr>
  <p:outlineViewPr>
    <p:cViewPr>
      <p:scale>
        <a:sx n="33" d="100"/>
        <a:sy n="33" d="100"/>
      </p:scale>
      <p:origin x="0" y="-14778"/>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28" y="-3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viewProps" Target="viewProps.xml"/><Relationship Id="rId7" Type="http://schemas.openxmlformats.org/officeDocument/2006/relationships/slide" Target="slides/slide1.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4/5/2024</a:t>
            </a:fld>
            <a:endParaRPr lang="en-US" dirty="0"/>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dirty="0"/>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dirty="0"/>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ocs.oasis-open.org/niemopen/niem-model/v6.0/ps01/niem-model-v6.0-ps01.md"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docs.oasis-open.org/niemopen/niem-model/v6.0/ps01/niem-model-v6.0-ps01.zip" TargetMode="External"/><Relationship Id="rId5" Type="http://schemas.openxmlformats.org/officeDocument/2006/relationships/hyperlink" Target="https://docs.oasis-open.org/niemopen/niem-model/v6.0/ps01/niem-model-v6.0-ps01.pdf" TargetMode="External"/><Relationship Id="rId4" Type="http://schemas.openxmlformats.org/officeDocument/2006/relationships/hyperlink" Target="https://docs.oasis-open.org/niemopen/niem-model/v6.0/ps01/niem-model-v6.0-ps01.html"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oasis-open.org/niemopen/niem-model/v6.0/ps01/niem-model-v6.0-ps01.md"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docs.oasis-open.org/niemopen/niem-model/v6.0/ps01/niem-model-v6.0-ps01.zip" TargetMode="External"/><Relationship Id="rId5" Type="http://schemas.openxmlformats.org/officeDocument/2006/relationships/hyperlink" Target="https://docs.oasis-open.org/niemopen/niem-model/v6.0/ps01/niem-model-v6.0-ps01.pdf" TargetMode="External"/><Relationship Id="rId4" Type="http://schemas.openxmlformats.org/officeDocument/2006/relationships/hyperlink" Target="https://docs.oasis-open.org/niemopen/niem-model/v6.0/ps01/niem-model-v6.0-ps01.html"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ighlight>
                <a:srgbClr val="FFFF00"/>
              </a:highlight>
            </a:endParaRPr>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1</a:t>
            </a:fld>
            <a:endParaRPr lang="en-US" dirty="0">
              <a:solidFill>
                <a:prstClr val="black"/>
              </a:solidFill>
              <a:latin typeface="Calibri"/>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2A323E"/>
                </a:solidFill>
                <a:effectLst/>
                <a:latin typeface="Open Sans"/>
              </a:rPr>
              <a:t>The Go Around gives each person a brief turn to speak, without interruption. Everyone else listens. Also known as a Round Robin, Structured Go Around, or as going “Around the Horn”, this foundational meeting tool ensures that everyone can contribute their thoughts and comments.</a:t>
            </a:r>
          </a:p>
          <a:p>
            <a:endParaRPr lang="en-US" b="0" i="1" dirty="0">
              <a:solidFill>
                <a:srgbClr val="2A323E"/>
              </a:solidFill>
              <a:effectLst/>
              <a:latin typeface="Open Sans"/>
            </a:endParaRPr>
          </a:p>
          <a:p>
            <a:r>
              <a:rPr lang="en-US" b="0" i="1" dirty="0">
                <a:solidFill>
                  <a:srgbClr val="2A323E"/>
                </a:solidFill>
                <a:effectLst/>
                <a:latin typeface="Open Sans"/>
              </a:rPr>
              <a:t>The pictures on the slide is a metaphor for “Around the Horn”. It depicts the fictional ship, “the Black Pearl” transiting Cape Horn,  the horn of Southern Chile. </a:t>
            </a:r>
            <a:r>
              <a:rPr lang="en-US" b="0" i="1" dirty="0">
                <a:solidFill>
                  <a:srgbClr val="111111"/>
                </a:solidFill>
                <a:effectLst/>
                <a:latin typeface="Arial" panose="020B0604020202020204" pitchFamily="34" charset="0"/>
              </a:rPr>
              <a:t>Located off the southern tip of mainland South America, it was named Hoorn for the birthplace of the Dutch navigator Willem Corneliszoon Schouten, who rounded it in 1616.</a:t>
            </a:r>
            <a:endParaRPr lang="en-US" i="1"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b="1" dirty="0"/>
          </a:p>
          <a:p>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5F8897AF-D04E-4367-BADA-11FF3D514EE8}" type="slidenum">
              <a:rPr lang="en-US" smtClean="0"/>
              <a:t>12</a:t>
            </a:fld>
            <a:endParaRPr lang="en-US" dirty="0"/>
          </a:p>
        </p:txBody>
      </p:sp>
    </p:spTree>
    <p:extLst>
      <p:ext uri="{BB962C8B-B14F-4D97-AF65-F5344CB8AC3E}">
        <p14:creationId xmlns:p14="http://schemas.microsoft.com/office/powerpoint/2010/main" val="286517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requests that 25 Jan PGB Meeting minutes be approved.</a:t>
            </a:r>
          </a:p>
        </p:txBody>
      </p:sp>
      <p:sp>
        <p:nvSpPr>
          <p:cNvPr id="4" name="Slide Number Placeholder 3"/>
          <p:cNvSpPr>
            <a:spLocks noGrp="1"/>
          </p:cNvSpPr>
          <p:nvPr>
            <p:ph type="sldNum" sz="quarter" idx="5"/>
          </p:nvPr>
        </p:nvSpPr>
        <p:spPr/>
        <p:txBody>
          <a:bodyPr/>
          <a:lstStyle/>
          <a:p>
            <a:fld id="{5F8897AF-D04E-4367-BADA-11FF3D514EE8}" type="slidenum">
              <a:rPr lang="en-US" smtClean="0"/>
              <a:t>13</a:t>
            </a:fld>
            <a:endParaRPr lang="en-US" dirty="0"/>
          </a:p>
        </p:txBody>
      </p:sp>
    </p:spTree>
    <p:extLst>
      <p:ext uri="{BB962C8B-B14F-4D97-AF65-F5344CB8AC3E}">
        <p14:creationId xmlns:p14="http://schemas.microsoft.com/office/powerpoint/2010/main" val="1938059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4149">
              <a:defRPr/>
            </a:pPr>
            <a:r>
              <a:rPr lang="en-US" sz="2000" dirty="0"/>
              <a:t>Introduce OASIS Staff to new PGB Members</a:t>
            </a:r>
          </a:p>
          <a:p>
            <a:pPr defTabSz="464149">
              <a:defRPr/>
            </a:pPr>
            <a:endParaRPr lang="en-US" sz="2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7CE15-94C8-4EBD-A669-CBAD7ED0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468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introduces Cathie Mayo</a:t>
            </a:r>
          </a:p>
        </p:txBody>
      </p:sp>
      <p:sp>
        <p:nvSpPr>
          <p:cNvPr id="4" name="Slide Number Placeholder 3"/>
          <p:cNvSpPr>
            <a:spLocks noGrp="1"/>
          </p:cNvSpPr>
          <p:nvPr>
            <p:ph type="sldNum" sz="quarter" idx="5"/>
          </p:nvPr>
        </p:nvSpPr>
        <p:spPr/>
        <p:txBody>
          <a:bodyPr/>
          <a:lstStyle/>
          <a:p>
            <a:fld id="{5F8897AF-D04E-4367-BADA-11FF3D514EE8}" type="slidenum">
              <a:rPr lang="en-US" smtClean="0"/>
              <a:t>15</a:t>
            </a:fld>
            <a:endParaRPr lang="en-US" dirty="0"/>
          </a:p>
        </p:txBody>
      </p:sp>
    </p:spTree>
    <p:extLst>
      <p:ext uri="{BB962C8B-B14F-4D97-AF65-F5344CB8AC3E}">
        <p14:creationId xmlns:p14="http://schemas.microsoft.com/office/powerpoint/2010/main" val="2749862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621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17</a:t>
            </a:fld>
            <a:endParaRPr lang="en-US" dirty="0"/>
          </a:p>
        </p:txBody>
      </p:sp>
    </p:spTree>
    <p:extLst>
      <p:ext uri="{BB962C8B-B14F-4D97-AF65-F5344CB8AC3E}">
        <p14:creationId xmlns:p14="http://schemas.microsoft.com/office/powerpoint/2010/main" val="998086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18</a:t>
            </a:fld>
            <a:endParaRPr lang="en-US" dirty="0"/>
          </a:p>
        </p:txBody>
      </p:sp>
    </p:spTree>
    <p:extLst>
      <p:ext uri="{BB962C8B-B14F-4D97-AF65-F5344CB8AC3E}">
        <p14:creationId xmlns:p14="http://schemas.microsoft.com/office/powerpoint/2010/main" val="3755932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1. The member (Beth Smalley) addresses the chair – “Madam Chairman”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2. The chair recognizes the member – “The chair recognizes </a:t>
            </a:r>
            <a:r>
              <a:rPr lang="en-US" b="1" dirty="0">
                <a:solidFill>
                  <a:srgbClr val="E7E6E6">
                    <a:lumMod val="10000"/>
                  </a:srgbClr>
                </a:solidFill>
                <a:latin typeface="Calibri" panose="020F0502020204030204"/>
              </a:rPr>
              <a:t>Beth Smalley</a:t>
            </a: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3. The member (Maker-Beth Smalley) makes a motion – I motion </a:t>
            </a:r>
            <a:r>
              <a:rPr lang="en-US" sz="1600" dirty="0"/>
              <a:t>the PGB approve the following PGB meeting dates for CY 2024:</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August 1, 2024, 2-4 PM EDT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November7, 2024, 2-4 PM EDT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4. Another member seconds the motion –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2">
                    <a:lumMod val="10000"/>
                  </a:schemeClr>
                </a:solidFill>
              </a:rPr>
              <a:t>5. Chair: </a:t>
            </a:r>
            <a:r>
              <a:rPr lang="en-US" b="0" i="0" dirty="0">
                <a:solidFill>
                  <a:srgbClr val="000000"/>
                </a:solidFill>
                <a:effectLst/>
                <a:latin typeface="Open Sans"/>
              </a:rPr>
              <a:t>“It is moved and seconded to adopt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6. The members debate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7.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Those in favor of adopting the motion to approve say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000000"/>
                </a:solidFill>
                <a:effectLst/>
                <a:uLnTx/>
                <a:uFillTx/>
                <a:latin typeface="Open Sans"/>
                <a:ea typeface="+mn-ea"/>
                <a:cs typeface="+mn-cs"/>
              </a:rPr>
              <a:t>‘Aye.’ [pause] Those opposed, say ‘No.’”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8. 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Announce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If no objections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a:t>
            </a:r>
            <a:r>
              <a:rPr kumimoji="0" lang="en-US" sz="12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Without objection, approved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4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ighlight>
                <a:srgbClr val="FFFF00"/>
              </a:highlight>
            </a:endParaRPr>
          </a:p>
        </p:txBody>
      </p:sp>
      <p:sp>
        <p:nvSpPr>
          <p:cNvPr id="4" name="Slide Number Placeholder 3"/>
          <p:cNvSpPr>
            <a:spLocks noGrp="1"/>
          </p:cNvSpPr>
          <p:nvPr>
            <p:ph type="sldNum" sz="quarter" idx="10"/>
          </p:nvPr>
        </p:nvSpPr>
        <p:spPr/>
        <p:txBody>
          <a:bodyPr/>
          <a:lstStyle/>
          <a:p>
            <a:pPr marL="0" marR="0" lvl="0" indent="0" algn="r" defTabSz="464149"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64149"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62466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363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Chair: </a:t>
            </a:r>
            <a:r>
              <a:rPr lang="en-US" b="0" dirty="0"/>
              <a:t>This meeting is being recorded for the record and a link will be provided in the minutes.</a:t>
            </a:r>
            <a:endParaRPr lang="en-US" b="1"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dirty="0"/>
          </a:p>
        </p:txBody>
      </p:sp>
    </p:spTree>
    <p:extLst>
      <p:ext uri="{BB962C8B-B14F-4D97-AF65-F5344CB8AC3E}">
        <p14:creationId xmlns:p14="http://schemas.microsoft.com/office/powerpoint/2010/main" val="370593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1. The member (</a:t>
            </a:r>
            <a:r>
              <a:rPr lang="en-US" b="1" dirty="0">
                <a:solidFill>
                  <a:srgbClr val="E7E6E6">
                    <a:lumMod val="10000"/>
                  </a:srgbClr>
                </a:solidFill>
                <a:latin typeface="Calibri" panose="020F0502020204030204"/>
              </a:rPr>
              <a:t>Beth Smalley</a:t>
            </a: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addresses the chair – “Madam Chairman”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2. The chair recognizes the member – “The chair recognizes Beth Smalley”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defTabSz="914400">
              <a:spcBef>
                <a:spcPts val="0"/>
              </a:spcBef>
              <a:buClrTx/>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3. The member (Maker-Beth Smally) makes a motion – I motion that </a:t>
            </a:r>
            <a:r>
              <a:rPr lang="en-US" b="1" dirty="0">
                <a:solidFill>
                  <a:srgbClr val="E7E6E6">
                    <a:lumMod val="10000"/>
                  </a:srgbClr>
                </a:solidFill>
                <a:latin typeface="Calibri" panose="020F0502020204030204"/>
              </a:rPr>
              <a:t> the PGB approve:</a:t>
            </a:r>
          </a:p>
          <a:p>
            <a:pPr marL="285750" indent="-285750" defTabSz="914400">
              <a:spcBef>
                <a:spcPts val="0"/>
              </a:spcBef>
              <a:buClrTx/>
              <a:buFont typeface="Arial" panose="020B0604020202020204" pitchFamily="34" charset="0"/>
              <a:buChar char="•"/>
              <a:defRPr/>
            </a:pPr>
            <a:endParaRPr lang="en-US" b="1" dirty="0">
              <a:solidFill>
                <a:srgbClr val="E7E6E6">
                  <a:lumMod val="10000"/>
                </a:srgbClr>
              </a:solidFill>
              <a:latin typeface="Calibri" panose="020F0502020204030204"/>
            </a:endParaRPr>
          </a:p>
          <a:p>
            <a:pPr marL="685800" lvl="1" defTabSz="914400">
              <a:spcBef>
                <a:spcPts val="0"/>
              </a:spcBef>
              <a:buClrTx/>
              <a:buFont typeface="Arial" panose="020B0604020202020204" pitchFamily="34" charset="0"/>
              <a:buChar char="•"/>
              <a:defRPr/>
            </a:pPr>
            <a:r>
              <a:rPr lang="en-US" b="1" dirty="0">
                <a:solidFill>
                  <a:srgbClr val="E7E6E6">
                    <a:lumMod val="10000"/>
                  </a:srgbClr>
                </a:solidFill>
                <a:latin typeface="Calibri" panose="020F0502020204030204"/>
              </a:rPr>
              <a:t> To continue event planning &amp; preparations for a 2025 NIEMOpen Symposium</a:t>
            </a:r>
          </a:p>
          <a:p>
            <a:pPr marL="685800" lvl="1" defTabSz="914400">
              <a:spcBef>
                <a:spcPts val="0"/>
              </a:spcBef>
              <a:buClrTx/>
              <a:defRPr/>
            </a:pPr>
            <a:endParaRPr lang="en-US" b="1" dirty="0">
              <a:solidFill>
                <a:srgbClr val="E7E6E6">
                  <a:lumMod val="10000"/>
                </a:srgbClr>
              </a:solidFill>
              <a:latin typeface="Calibri" panose="020F0502020204030204"/>
            </a:endParaRPr>
          </a:p>
          <a:p>
            <a:pPr marL="685800" lvl="1" defTabSz="914400">
              <a:spcBef>
                <a:spcPts val="0"/>
              </a:spcBef>
              <a:buClrTx/>
              <a:buFont typeface="Arial" panose="020B0604020202020204" pitchFamily="34" charset="0"/>
              <a:buChar char="•"/>
              <a:defRPr/>
            </a:pPr>
            <a:r>
              <a:rPr lang="en-US" b="1" dirty="0">
                <a:solidFill>
                  <a:srgbClr val="E7E6E6">
                    <a:lumMod val="10000"/>
                  </a:srgbClr>
                </a:solidFill>
                <a:latin typeface="Calibri" panose="020F0502020204030204"/>
              </a:rPr>
              <a:t>Commit </a:t>
            </a:r>
            <a:r>
              <a:rPr lang="en-US" b="1">
                <a:solidFill>
                  <a:srgbClr val="E7E6E6">
                    <a:lumMod val="10000"/>
                  </a:srgbClr>
                </a:solidFill>
                <a:latin typeface="Calibri" panose="020F0502020204030204"/>
              </a:rPr>
              <a:t>approximately K </a:t>
            </a:r>
            <a:r>
              <a:rPr lang="en-US" b="1" dirty="0">
                <a:solidFill>
                  <a:srgbClr val="E7E6E6">
                    <a:lumMod val="10000"/>
                  </a:srgbClr>
                </a:solidFill>
                <a:latin typeface="Calibri" panose="020F0502020204030204"/>
              </a:rPr>
              <a:t>to secure meeting facilities at the National Press Club contingent on the availability of funds.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solidFill>
                <a:srgbClr val="E7E6E6">
                  <a:lumMod val="10000"/>
                </a:srgbClr>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effectLst/>
                <a:latin typeface="+mj-lt"/>
                <a:ea typeface="Calibri" panose="020F0502020204030204" pitchFamily="34" charset="0"/>
                <a:cs typeface="Times New Roman" panose="02020603050405020304" pitchFamily="18" charset="0"/>
              </a:rPr>
              <a:t> </a:t>
            </a: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4. Another member seconds the motion –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2">
                    <a:lumMod val="10000"/>
                  </a:schemeClr>
                </a:solidFill>
              </a:rPr>
              <a:t>5. Chair: </a:t>
            </a:r>
            <a:r>
              <a:rPr lang="en-US" b="0" i="0" dirty="0">
                <a:solidFill>
                  <a:srgbClr val="000000"/>
                </a:solidFill>
                <a:effectLst/>
                <a:latin typeface="Open Sans"/>
              </a:rPr>
              <a:t>“It is moved and seconded to adopt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6. The members debate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7.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Those in favor of adopting the motion to approve say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000000"/>
                </a:solidFill>
                <a:effectLst/>
                <a:uLnTx/>
                <a:uFillTx/>
                <a:latin typeface="Open Sans"/>
                <a:ea typeface="+mn-ea"/>
                <a:cs typeface="+mn-cs"/>
              </a:rPr>
              <a:t>‘Aye.’ [pause] Those opposed, say ‘No.’”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8. 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Announce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If no objections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a:t>
            </a:r>
            <a:r>
              <a:rPr kumimoji="0" lang="en-US" sz="12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Without objection, approved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7668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1. The member (Jim Cabral) addresses the chair – “Madam Chairman”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2. The chair recognizes the member – “The chair recognizes Mr. Cabral”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3. The member (Maker-Jim) makes a motion: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solidFill>
                <a:srgbClr val="E7E6E6">
                  <a:lumMod val="10000"/>
                </a:srgbClr>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I Motion</a:t>
            </a:r>
            <a:r>
              <a:rPr kumimoji="0" lang="en-US" sz="1600" b="0" i="0" u="none" strike="noStrike" kern="1200" cap="none" spc="0" normalizeH="0" baseline="0" noProof="0" dirty="0">
                <a:ln>
                  <a:noFill/>
                </a:ln>
                <a:solidFill>
                  <a:srgbClr val="334052"/>
                </a:solidFill>
                <a:effectLst/>
                <a:uLnTx/>
                <a:uFillTx/>
                <a:latin typeface="Arial"/>
                <a:ea typeface="Calibri" panose="020F0502020204030204" pitchFamily="34" charset="0"/>
                <a:cs typeface="Times New Roman" panose="02020603050405020304" pitchFamily="18" charset="0"/>
              </a:rPr>
              <a:t> that </a:t>
            </a:r>
            <a:r>
              <a:rPr kumimoji="0" lang="en-US" sz="1600" b="0" i="0" u="none" strike="noStrike" kern="1200" cap="none" spc="0" normalizeH="0" baseline="0" noProof="0" dirty="0">
                <a:ln>
                  <a:noFill/>
                </a:ln>
                <a:solidFill>
                  <a:srgbClr val="334052"/>
                </a:solidFill>
                <a:effectLst/>
                <a:uLnTx/>
                <a:uFillTx/>
                <a:latin typeface="Arial"/>
                <a:ea typeface="+mn-ea"/>
                <a:cs typeface="+mn-cs"/>
              </a:rPr>
              <a:t>the PGB approve updating the NIEM Model Version 6.0 (PS01) contained in:</a:t>
            </a:r>
          </a:p>
          <a:p>
            <a:pPr marL="685800" lvl="1" defTabSz="914400">
              <a:spcBef>
                <a:spcPts val="0"/>
              </a:spcBef>
              <a:buClrTx/>
              <a:buFont typeface="Wingdings" panose="05000000000000000000" pitchFamily="2" charset="2"/>
              <a:buChar char="§"/>
              <a:defRPr/>
            </a:pPr>
            <a:r>
              <a:rPr lang="en-US" sz="800" dirty="0">
                <a:solidFill>
                  <a:srgbClr val="333333"/>
                </a:solidFill>
                <a:latin typeface="Helvetica Neue"/>
              </a:rPr>
              <a:t>Markdown (Authoritative):</a:t>
            </a:r>
            <a:br>
              <a:rPr lang="en-US" sz="800" dirty="0"/>
            </a:br>
            <a:r>
              <a:rPr lang="en-US" sz="800" b="0" i="0" u="none" strike="noStrike" dirty="0">
                <a:solidFill>
                  <a:srgbClr val="337AB7"/>
                </a:solidFill>
                <a:effectLst/>
                <a:latin typeface="Helvetica Neue"/>
                <a:hlinkClick r:id="rId3"/>
              </a:rPr>
              <a:t>https://docs.oasis-open.org/niemopen/niem-model/v6.0/ps01/niem-model-v6.0-ps01.md</a:t>
            </a:r>
            <a:br>
              <a:rPr lang="en-US" sz="800" dirty="0"/>
            </a:br>
            <a:r>
              <a:rPr lang="en-US" sz="800" b="0" i="0" dirty="0">
                <a:solidFill>
                  <a:srgbClr val="333333"/>
                </a:solidFill>
                <a:effectLst/>
                <a:latin typeface="Helvetica Neue"/>
              </a:rPr>
              <a:t>HTML:</a:t>
            </a:r>
            <a:br>
              <a:rPr lang="en-US" sz="800" dirty="0"/>
            </a:br>
            <a:r>
              <a:rPr lang="en-US" sz="800" b="0" i="0" u="none" strike="noStrike" dirty="0">
                <a:solidFill>
                  <a:srgbClr val="337AB7"/>
                </a:solidFill>
                <a:effectLst/>
                <a:latin typeface="Helvetica Neue"/>
                <a:hlinkClick r:id="rId4"/>
              </a:rPr>
              <a:t>https://docs.oasis-open.org/niemopen/niem-model/v6.0/ps01/niem-model-v6.0-ps01.html</a:t>
            </a:r>
            <a:br>
              <a:rPr lang="en-US" sz="800" dirty="0"/>
            </a:br>
            <a:r>
              <a:rPr lang="en-US" sz="800" b="0" i="0" dirty="0">
                <a:solidFill>
                  <a:srgbClr val="333333"/>
                </a:solidFill>
                <a:effectLst/>
                <a:latin typeface="Helvetica Neue"/>
              </a:rPr>
              <a:t>PDF:</a:t>
            </a:r>
            <a:br>
              <a:rPr lang="en-US" sz="800" dirty="0"/>
            </a:br>
            <a:r>
              <a:rPr lang="en-US" sz="800" b="0" i="0" u="none" strike="noStrike" dirty="0">
                <a:solidFill>
                  <a:srgbClr val="337AB7"/>
                </a:solidFill>
                <a:effectLst/>
                <a:latin typeface="Helvetica Neue"/>
                <a:hlinkClick r:id="rId5"/>
              </a:rPr>
              <a:t>https://docs.oasis-open.org/niemopen/niem-model/v6.0/ps01/niem-model-v6.0-ps01.pdf</a:t>
            </a:r>
            <a:endParaRPr lang="en-US" sz="1200" dirty="0">
              <a:latin typeface="Arial"/>
            </a:endParaRPr>
          </a:p>
          <a:p>
            <a:pPr marL="685800" lvl="1" defTabSz="914400">
              <a:spcBef>
                <a:spcPts val="0"/>
              </a:spcBef>
              <a:buClrTx/>
              <a:buFont typeface="Wingdings" panose="05000000000000000000" pitchFamily="2" charset="2"/>
              <a:buChar char="§"/>
              <a:defRPr/>
            </a:pPr>
            <a:r>
              <a:rPr lang="nn-NO" sz="800" b="0" i="0" dirty="0">
                <a:solidFill>
                  <a:srgbClr val="333333"/>
                </a:solidFill>
                <a:effectLst/>
                <a:latin typeface="Helvetica Neue"/>
              </a:rPr>
              <a:t>Complete Package ZIP file at:</a:t>
            </a:r>
            <a:br>
              <a:rPr lang="nn-NO" sz="800" dirty="0"/>
            </a:br>
            <a:r>
              <a:rPr lang="nn-NO" sz="800" dirty="0">
                <a:solidFill>
                  <a:srgbClr val="337AB7"/>
                </a:solidFill>
                <a:latin typeface="Helvetica Neue"/>
                <a:hlinkClick r:id="rId6">
                  <a:extLst>
                    <a:ext uri="{A12FA001-AC4F-418D-AE19-62706E023703}">
                      <ahyp:hlinkClr xmlns:ahyp="http://schemas.microsoft.com/office/drawing/2018/hyperlinkcolor" val="tx"/>
                    </a:ext>
                  </a:extLst>
                </a:hlinkClick>
              </a:rPr>
              <a:t>https://docs.oasis-open.org/niemopen/niem-model/v6.0/ps01/niem-model-v6.0-ps01.zip</a:t>
            </a:r>
            <a:endParaRPr lang="en-US" sz="800" dirty="0">
              <a:solidFill>
                <a:srgbClr val="337AB7"/>
              </a:solidFill>
              <a:latin typeface="Helvetica Neue"/>
            </a:endParaRPr>
          </a:p>
          <a:p>
            <a:pPr marL="0" marR="0" lvl="0" indent="0" algn="l" defTabSz="914400" rtl="0" eaLnBrk="1" fontAlgn="auto" latinLnBrk="0" hangingPunct="1">
              <a:lnSpc>
                <a:spcPct val="100000"/>
              </a:lnSpc>
              <a:spcBef>
                <a:spcPts val="0"/>
              </a:spcBef>
              <a:spcAft>
                <a:spcPts val="0"/>
              </a:spcAft>
              <a:buClrTx/>
              <a:buSzTx/>
              <a:buNone/>
              <a:tabLst/>
              <a:defRPr/>
            </a:pPr>
            <a:r>
              <a:rPr lang="en-US" sz="1600" dirty="0">
                <a:latin typeface="Arial"/>
              </a:rPr>
              <a:t>     as PS02, minor bug fixes and administrative corrections as needed.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Arial"/>
              </a:rPr>
              <a:t>F</a:t>
            </a:r>
            <a:r>
              <a:rPr kumimoji="0" lang="en-US" sz="1600" b="0" i="0" u="none" strike="noStrike" kern="1200" cap="none" spc="0" normalizeH="0" baseline="0" noProof="0" dirty="0">
                <a:ln>
                  <a:noFill/>
                </a:ln>
                <a:solidFill>
                  <a:srgbClr val="334052"/>
                </a:solidFill>
                <a:effectLst/>
                <a:uLnTx/>
                <a:uFillTx/>
                <a:latin typeface="Arial"/>
                <a:ea typeface="+mn-ea"/>
                <a:cs typeface="+mn-cs"/>
              </a:rPr>
              <a:t>furthermore, direct the Chair to work with OASIS staff to publish the PS02 to the OASIS Library once approved by the PGB.</a:t>
            </a:r>
            <a:endParaRPr kumimoji="0" lang="en-US" sz="1200" b="0" i="0" u="none" strike="noStrike" kern="1200" cap="none" spc="0" normalizeH="0" baseline="0" noProof="0" dirty="0">
              <a:ln>
                <a:noFill/>
              </a:ln>
              <a:solidFill>
                <a:srgbClr val="33405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4. Another member seconds the motion –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2">
                    <a:lumMod val="10000"/>
                  </a:schemeClr>
                </a:solidFill>
              </a:rPr>
              <a:t>5. Chair: </a:t>
            </a:r>
            <a:r>
              <a:rPr lang="en-US" b="0" i="0" dirty="0">
                <a:solidFill>
                  <a:srgbClr val="000000"/>
                </a:solidFill>
                <a:effectLst/>
                <a:latin typeface="Open Sans"/>
              </a:rPr>
              <a:t>“It is moved and seconded to adopt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6. The members debate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7.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Those in favor of adopting the motion to approve say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000000"/>
                </a:solidFill>
                <a:effectLst/>
                <a:uLnTx/>
                <a:uFillTx/>
                <a:latin typeface="Open Sans"/>
                <a:ea typeface="+mn-ea"/>
                <a:cs typeface="+mn-cs"/>
              </a:rPr>
              <a:t>‘Aye.’ [pause] Those opposed, say ‘No.’”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8. 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Announce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If no objections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a:t>
            </a:r>
            <a:r>
              <a:rPr kumimoji="0" lang="en-US" sz="12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Without objection, approved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1244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28</a:t>
            </a:fld>
            <a:endParaRPr lang="en-US" dirty="0"/>
          </a:p>
        </p:txBody>
      </p:sp>
    </p:spTree>
    <p:extLst>
      <p:ext uri="{BB962C8B-B14F-4D97-AF65-F5344CB8AC3E}">
        <p14:creationId xmlns:p14="http://schemas.microsoft.com/office/powerpoint/2010/main" val="3984423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29</a:t>
            </a:fld>
            <a:endParaRPr lang="en-US" dirty="0"/>
          </a:p>
        </p:txBody>
      </p:sp>
    </p:spTree>
    <p:extLst>
      <p:ext uri="{BB962C8B-B14F-4D97-AF65-F5344CB8AC3E}">
        <p14:creationId xmlns:p14="http://schemas.microsoft.com/office/powerpoint/2010/main" val="1147900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33</a:t>
            </a:fld>
            <a:endParaRPr lang="en-US" dirty="0"/>
          </a:p>
        </p:txBody>
      </p:sp>
    </p:spTree>
    <p:extLst>
      <p:ext uri="{BB962C8B-B14F-4D97-AF65-F5344CB8AC3E}">
        <p14:creationId xmlns:p14="http://schemas.microsoft.com/office/powerpoint/2010/main" val="2885153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34</a:t>
            </a:fld>
            <a:endParaRPr lang="en-US" dirty="0"/>
          </a:p>
        </p:txBody>
      </p:sp>
    </p:spTree>
    <p:extLst>
      <p:ext uri="{BB962C8B-B14F-4D97-AF65-F5344CB8AC3E}">
        <p14:creationId xmlns:p14="http://schemas.microsoft.com/office/powerpoint/2010/main" val="2483088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35</a:t>
            </a:fld>
            <a:endParaRPr lang="en-US" dirty="0"/>
          </a:p>
        </p:txBody>
      </p:sp>
    </p:spTree>
    <p:extLst>
      <p:ext uri="{BB962C8B-B14F-4D97-AF65-F5344CB8AC3E}">
        <p14:creationId xmlns:p14="http://schemas.microsoft.com/office/powerpoint/2010/main" val="623187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36</a:t>
            </a:fld>
            <a:endParaRPr lang="en-US" dirty="0"/>
          </a:p>
        </p:txBody>
      </p:sp>
    </p:spTree>
    <p:extLst>
      <p:ext uri="{BB962C8B-B14F-4D97-AF65-F5344CB8AC3E}">
        <p14:creationId xmlns:p14="http://schemas.microsoft.com/office/powerpoint/2010/main" val="34236104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464149"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64149"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1167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64149" rtl="0" eaLnBrk="1" fontAlgn="auto" latinLnBrk="0" hangingPunct="1">
              <a:lnSpc>
                <a:spcPct val="100000"/>
              </a:lnSpc>
              <a:spcBef>
                <a:spcPts val="0"/>
              </a:spcBef>
              <a:spcAft>
                <a:spcPts val="0"/>
              </a:spcAft>
              <a:buClrTx/>
              <a:buSzTx/>
              <a:buFontTx/>
              <a:buNone/>
              <a:tabLst/>
              <a:defRPr/>
            </a:pPr>
            <a:fld id="{0B22E215-D3C6-D84F-8ECF-5127C8518219}"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64149"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3106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defTabSz="464149">
              <a:defRPr/>
            </a:pPr>
            <a:fld id="{B7DA21B6-DD30-824E-9484-61254458B3F6}" type="slidenum">
              <a:rPr lang="en-US">
                <a:solidFill>
                  <a:prstClr val="black"/>
                </a:solidFill>
                <a:latin typeface="Calibri"/>
              </a:rPr>
              <a:pPr defTabSz="464149">
                <a:defRPr/>
              </a:pPr>
              <a:t>3</a:t>
            </a:fld>
            <a:endParaRPr lang="en-US" dirty="0">
              <a:solidFill>
                <a:prstClr val="black"/>
              </a:solidFill>
              <a:latin typeface="Calibri"/>
            </a:endParaRPr>
          </a:p>
        </p:txBody>
      </p:sp>
    </p:spTree>
    <p:extLst>
      <p:ext uri="{BB962C8B-B14F-4D97-AF65-F5344CB8AC3E}">
        <p14:creationId xmlns:p14="http://schemas.microsoft.com/office/powerpoint/2010/main" val="36148342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64149"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64149"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5984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40</a:t>
            </a:fld>
            <a:endParaRPr lang="en-US" dirty="0"/>
          </a:p>
        </p:txBody>
      </p:sp>
    </p:spTree>
    <p:extLst>
      <p:ext uri="{BB962C8B-B14F-4D97-AF65-F5344CB8AC3E}">
        <p14:creationId xmlns:p14="http://schemas.microsoft.com/office/powerpoint/2010/main" val="3595643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41</a:t>
            </a:fld>
            <a:endParaRPr lang="en-US" dirty="0"/>
          </a:p>
        </p:txBody>
      </p:sp>
    </p:spTree>
    <p:extLst>
      <p:ext uri="{BB962C8B-B14F-4D97-AF65-F5344CB8AC3E}">
        <p14:creationId xmlns:p14="http://schemas.microsoft.com/office/powerpoint/2010/main" val="755670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42</a:t>
            </a:fld>
            <a:endParaRPr lang="en-US" dirty="0"/>
          </a:p>
        </p:txBody>
      </p:sp>
    </p:spTree>
    <p:extLst>
      <p:ext uri="{BB962C8B-B14F-4D97-AF65-F5344CB8AC3E}">
        <p14:creationId xmlns:p14="http://schemas.microsoft.com/office/powerpoint/2010/main" val="24528196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Chair: </a:t>
            </a:r>
            <a:r>
              <a:rPr lang="en-US" b="0" dirty="0"/>
              <a:t>This meeting is being recorded for the record and a link will be provided in the minutes.</a:t>
            </a: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675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45</a:t>
            </a:fld>
            <a:endParaRPr lang="en-US" dirty="0"/>
          </a:p>
        </p:txBody>
      </p:sp>
    </p:spTree>
    <p:extLst>
      <p:ext uri="{BB962C8B-B14F-4D97-AF65-F5344CB8AC3E}">
        <p14:creationId xmlns:p14="http://schemas.microsoft.com/office/powerpoint/2010/main" val="3026524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46</a:t>
            </a:fld>
            <a:endParaRPr lang="en-US" dirty="0"/>
          </a:p>
        </p:txBody>
      </p:sp>
    </p:spTree>
    <p:extLst>
      <p:ext uri="{BB962C8B-B14F-4D97-AF65-F5344CB8AC3E}">
        <p14:creationId xmlns:p14="http://schemas.microsoft.com/office/powerpoint/2010/main" val="1181847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47</a:t>
            </a:fld>
            <a:endParaRPr lang="en-US" dirty="0"/>
          </a:p>
        </p:txBody>
      </p:sp>
    </p:spTree>
    <p:extLst>
      <p:ext uri="{BB962C8B-B14F-4D97-AF65-F5344CB8AC3E}">
        <p14:creationId xmlns:p14="http://schemas.microsoft.com/office/powerpoint/2010/main" val="1591933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48</a:t>
            </a:fld>
            <a:endParaRPr lang="en-US" dirty="0"/>
          </a:p>
        </p:txBody>
      </p:sp>
    </p:spTree>
    <p:extLst>
      <p:ext uri="{BB962C8B-B14F-4D97-AF65-F5344CB8AC3E}">
        <p14:creationId xmlns:p14="http://schemas.microsoft.com/office/powerpoint/2010/main" val="6562209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49</a:t>
            </a:fld>
            <a:endParaRPr lang="en-US" dirty="0"/>
          </a:p>
        </p:txBody>
      </p:sp>
    </p:spTree>
    <p:extLst>
      <p:ext uri="{BB962C8B-B14F-4D97-AF65-F5344CB8AC3E}">
        <p14:creationId xmlns:p14="http://schemas.microsoft.com/office/powerpoint/2010/main" val="1192722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VOTING: The usual method of voting  is viva voce (by voice). To accommodate the virtual setting the chair may ask members to “Raise your hand” to signal aye or no.</a:t>
            </a:r>
          </a:p>
        </p:txBody>
      </p:sp>
      <p:sp>
        <p:nvSpPr>
          <p:cNvPr id="4" name="Slide Number Placeholder 3"/>
          <p:cNvSpPr>
            <a:spLocks noGrp="1"/>
          </p:cNvSpPr>
          <p:nvPr>
            <p:ph type="sldNum" sz="quarter" idx="5"/>
          </p:nvPr>
        </p:nvSpPr>
        <p:spPr/>
        <p:txBody>
          <a:bodyPr/>
          <a:lstStyle/>
          <a:p>
            <a:fld id="{5F8897AF-D04E-4367-BADA-11FF3D514EE8}" type="slidenum">
              <a:rPr lang="en-US" smtClean="0"/>
              <a:t>4</a:t>
            </a:fld>
            <a:endParaRPr lang="en-US" dirty="0"/>
          </a:p>
        </p:txBody>
      </p:sp>
    </p:spTree>
    <p:extLst>
      <p:ext uri="{BB962C8B-B14F-4D97-AF65-F5344CB8AC3E}">
        <p14:creationId xmlns:p14="http://schemas.microsoft.com/office/powerpoint/2010/main" val="1830169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50</a:t>
            </a:fld>
            <a:endParaRPr lang="en-US" dirty="0"/>
          </a:p>
        </p:txBody>
      </p:sp>
    </p:spTree>
    <p:extLst>
      <p:ext uri="{BB962C8B-B14F-4D97-AF65-F5344CB8AC3E}">
        <p14:creationId xmlns:p14="http://schemas.microsoft.com/office/powerpoint/2010/main" val="41482235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51</a:t>
            </a:fld>
            <a:endParaRPr lang="en-US" dirty="0"/>
          </a:p>
        </p:txBody>
      </p:sp>
    </p:spTree>
    <p:extLst>
      <p:ext uri="{BB962C8B-B14F-4D97-AF65-F5344CB8AC3E}">
        <p14:creationId xmlns:p14="http://schemas.microsoft.com/office/powerpoint/2010/main" val="2522677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52</a:t>
            </a:fld>
            <a:endParaRPr lang="en-US" dirty="0"/>
          </a:p>
        </p:txBody>
      </p:sp>
    </p:spTree>
    <p:extLst>
      <p:ext uri="{BB962C8B-B14F-4D97-AF65-F5344CB8AC3E}">
        <p14:creationId xmlns:p14="http://schemas.microsoft.com/office/powerpoint/2010/main" val="686306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53</a:t>
            </a:fld>
            <a:endParaRPr lang="en-US" dirty="0"/>
          </a:p>
        </p:txBody>
      </p:sp>
    </p:spTree>
    <p:extLst>
      <p:ext uri="{BB962C8B-B14F-4D97-AF65-F5344CB8AC3E}">
        <p14:creationId xmlns:p14="http://schemas.microsoft.com/office/powerpoint/2010/main" val="1967673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1. The member (Jim Cabral) addresses the chair – “Madam Chairman”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2. The chair recognizes the member – “The chair recognizes Mr. Cabral”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3. The member (Maker-Jim) makes a motion: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solidFill>
                <a:srgbClr val="E7E6E6">
                  <a:lumMod val="10000"/>
                </a:srgbClr>
              </a:solidFill>
              <a:latin typeface="Calibri" panose="020F0502020204030204"/>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I Motion</a:t>
            </a:r>
            <a:r>
              <a:rPr kumimoji="0" lang="en-US" sz="1600" b="0" i="0" u="none" strike="noStrike" kern="1200" cap="none" spc="0" normalizeH="0" baseline="0" noProof="0" dirty="0">
                <a:ln>
                  <a:noFill/>
                </a:ln>
                <a:solidFill>
                  <a:srgbClr val="334052"/>
                </a:solidFill>
                <a:effectLst/>
                <a:uLnTx/>
                <a:uFillTx/>
                <a:latin typeface="Arial"/>
                <a:ea typeface="Calibri" panose="020F0502020204030204" pitchFamily="34" charset="0"/>
                <a:cs typeface="Times New Roman" panose="02020603050405020304" pitchFamily="18" charset="0"/>
              </a:rPr>
              <a:t> that </a:t>
            </a:r>
            <a:r>
              <a:rPr kumimoji="0" lang="en-US" sz="1600" b="0" i="0" u="none" strike="noStrike" kern="1200" cap="none" spc="0" normalizeH="0" baseline="0" noProof="0" dirty="0">
                <a:ln>
                  <a:noFill/>
                </a:ln>
                <a:solidFill>
                  <a:srgbClr val="334052"/>
                </a:solidFill>
                <a:effectLst/>
                <a:uLnTx/>
                <a:uFillTx/>
                <a:latin typeface="Arial"/>
                <a:ea typeface="+mn-ea"/>
                <a:cs typeface="+mn-cs"/>
              </a:rPr>
              <a:t>the PGB approve updating the NIEM Model Version 6.0 (PS01) contained in:</a:t>
            </a:r>
          </a:p>
          <a:p>
            <a:pPr marL="685800" lvl="1" defTabSz="914400">
              <a:spcBef>
                <a:spcPts val="0"/>
              </a:spcBef>
              <a:buClrTx/>
              <a:buFont typeface="Wingdings" panose="05000000000000000000" pitchFamily="2" charset="2"/>
              <a:buChar char="§"/>
              <a:defRPr/>
            </a:pPr>
            <a:r>
              <a:rPr lang="en-US" sz="800" dirty="0">
                <a:solidFill>
                  <a:srgbClr val="333333"/>
                </a:solidFill>
                <a:latin typeface="Helvetica Neue"/>
              </a:rPr>
              <a:t>Markdown (Authoritative):</a:t>
            </a:r>
            <a:br>
              <a:rPr lang="en-US" sz="800" dirty="0"/>
            </a:br>
            <a:r>
              <a:rPr lang="en-US" sz="800" b="0" i="0" u="none" strike="noStrike" dirty="0">
                <a:solidFill>
                  <a:srgbClr val="337AB7"/>
                </a:solidFill>
                <a:effectLst/>
                <a:latin typeface="Helvetica Neue"/>
                <a:hlinkClick r:id="rId3"/>
              </a:rPr>
              <a:t>https://docs.oasis-open.org/niemopen/niem-model/v6.0/ps01/niem-model-v6.0-ps01.md</a:t>
            </a:r>
            <a:br>
              <a:rPr lang="en-US" sz="800" dirty="0"/>
            </a:br>
            <a:r>
              <a:rPr lang="en-US" sz="800" b="0" i="0" dirty="0">
                <a:solidFill>
                  <a:srgbClr val="333333"/>
                </a:solidFill>
                <a:effectLst/>
                <a:latin typeface="Helvetica Neue"/>
              </a:rPr>
              <a:t>HTML:</a:t>
            </a:r>
            <a:br>
              <a:rPr lang="en-US" sz="800" dirty="0"/>
            </a:br>
            <a:r>
              <a:rPr lang="en-US" sz="800" b="0" i="0" u="none" strike="noStrike" dirty="0">
                <a:solidFill>
                  <a:srgbClr val="337AB7"/>
                </a:solidFill>
                <a:effectLst/>
                <a:latin typeface="Helvetica Neue"/>
                <a:hlinkClick r:id="rId4"/>
              </a:rPr>
              <a:t>https://docs.oasis-open.org/niemopen/niem-model/v6.0/ps01/niem-model-v6.0-ps01.html</a:t>
            </a:r>
            <a:br>
              <a:rPr lang="en-US" sz="800" dirty="0"/>
            </a:br>
            <a:r>
              <a:rPr lang="en-US" sz="800" b="0" i="0" dirty="0">
                <a:solidFill>
                  <a:srgbClr val="333333"/>
                </a:solidFill>
                <a:effectLst/>
                <a:latin typeface="Helvetica Neue"/>
              </a:rPr>
              <a:t>PDF:</a:t>
            </a:r>
            <a:br>
              <a:rPr lang="en-US" sz="800" dirty="0"/>
            </a:br>
            <a:r>
              <a:rPr lang="en-US" sz="800" b="0" i="0" u="none" strike="noStrike" dirty="0">
                <a:solidFill>
                  <a:srgbClr val="337AB7"/>
                </a:solidFill>
                <a:effectLst/>
                <a:latin typeface="Helvetica Neue"/>
                <a:hlinkClick r:id="rId5"/>
              </a:rPr>
              <a:t>https://docs.oasis-open.org/niemopen/niem-model/v6.0/ps01/niem-model-v6.0-ps01.pdf</a:t>
            </a:r>
            <a:endParaRPr lang="en-US" sz="1200" dirty="0">
              <a:latin typeface="Arial"/>
            </a:endParaRPr>
          </a:p>
          <a:p>
            <a:pPr marL="685800" lvl="1" defTabSz="914400">
              <a:spcBef>
                <a:spcPts val="0"/>
              </a:spcBef>
              <a:buClrTx/>
              <a:buFont typeface="Wingdings" panose="05000000000000000000" pitchFamily="2" charset="2"/>
              <a:buChar char="§"/>
              <a:defRPr/>
            </a:pPr>
            <a:r>
              <a:rPr lang="nn-NO" sz="800" b="0" i="0" dirty="0">
                <a:solidFill>
                  <a:srgbClr val="333333"/>
                </a:solidFill>
                <a:effectLst/>
                <a:latin typeface="Helvetica Neue"/>
              </a:rPr>
              <a:t>Complete Package ZIP file at:</a:t>
            </a:r>
            <a:br>
              <a:rPr lang="nn-NO" sz="800" dirty="0"/>
            </a:br>
            <a:r>
              <a:rPr lang="nn-NO" sz="800" dirty="0">
                <a:solidFill>
                  <a:srgbClr val="337AB7"/>
                </a:solidFill>
                <a:latin typeface="Helvetica Neue"/>
                <a:hlinkClick r:id="rId6">
                  <a:extLst>
                    <a:ext uri="{A12FA001-AC4F-418D-AE19-62706E023703}">
                      <ahyp:hlinkClr xmlns:ahyp="http://schemas.microsoft.com/office/drawing/2018/hyperlinkcolor" val="tx"/>
                    </a:ext>
                  </a:extLst>
                </a:hlinkClick>
              </a:rPr>
              <a:t>https://docs.oasis-open.org/niemopen/niem-model/v6.0/ps01/niem-model-v6.0-ps01.zip</a:t>
            </a:r>
            <a:endParaRPr lang="en-US" sz="800" dirty="0">
              <a:solidFill>
                <a:srgbClr val="337AB7"/>
              </a:solidFill>
              <a:latin typeface="Helvetica Neue"/>
            </a:endParaRPr>
          </a:p>
          <a:p>
            <a:pPr marL="0" marR="0" lvl="0" indent="0" algn="l" defTabSz="914400" rtl="0" eaLnBrk="1" fontAlgn="auto" latinLnBrk="0" hangingPunct="1">
              <a:lnSpc>
                <a:spcPct val="100000"/>
              </a:lnSpc>
              <a:spcBef>
                <a:spcPts val="0"/>
              </a:spcBef>
              <a:spcAft>
                <a:spcPts val="0"/>
              </a:spcAft>
              <a:buClrTx/>
              <a:buSzTx/>
              <a:buNone/>
              <a:tabLst/>
              <a:defRPr/>
            </a:pPr>
            <a:r>
              <a:rPr lang="en-US" sz="1600" dirty="0">
                <a:latin typeface="Arial"/>
              </a:rPr>
              <a:t>     as PS02, minor bug fixes and administrative corrections as needed.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Arial"/>
              </a:rPr>
              <a:t>F</a:t>
            </a:r>
            <a:r>
              <a:rPr kumimoji="0" lang="en-US" sz="1600" b="0" i="0" u="none" strike="noStrike" kern="1200" cap="none" spc="0" normalizeH="0" baseline="0" noProof="0" dirty="0">
                <a:ln>
                  <a:noFill/>
                </a:ln>
                <a:solidFill>
                  <a:srgbClr val="334052"/>
                </a:solidFill>
                <a:effectLst/>
                <a:uLnTx/>
                <a:uFillTx/>
                <a:latin typeface="Arial"/>
                <a:ea typeface="+mn-ea"/>
                <a:cs typeface="+mn-cs"/>
              </a:rPr>
              <a:t>furthermore, direct the Chair to work with OASIS staff to publish the PS02 to the OASIS Library once approved by the PGB.</a:t>
            </a:r>
            <a:endParaRPr kumimoji="0" lang="en-US" sz="1200" b="0" i="0" u="none" strike="noStrike" kern="1200" cap="none" spc="0" normalizeH="0" baseline="0" noProof="0" dirty="0">
              <a:ln>
                <a:noFill/>
              </a:ln>
              <a:solidFill>
                <a:srgbClr val="334052"/>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4. Another member seconds the motion –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2">
                    <a:lumMod val="10000"/>
                  </a:schemeClr>
                </a:solidFill>
              </a:rPr>
              <a:t>5. Chair: </a:t>
            </a:r>
            <a:r>
              <a:rPr lang="en-US" b="0" i="0" dirty="0">
                <a:solidFill>
                  <a:srgbClr val="000000"/>
                </a:solidFill>
                <a:effectLst/>
                <a:latin typeface="Open Sans"/>
              </a:rPr>
              <a:t>“It is moved and seconded to adopt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6. The members debate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7.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Those in favor of adopting the motion to approve say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000000"/>
                </a:solidFill>
                <a:effectLst/>
                <a:uLnTx/>
                <a:uFillTx/>
                <a:latin typeface="Open Sans"/>
                <a:ea typeface="+mn-ea"/>
                <a:cs typeface="+mn-cs"/>
              </a:rPr>
              <a:t>‘Aye.’ [pause] Those opposed, say ‘No.’”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8. 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Announce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If no objections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a:t>
            </a:r>
            <a:r>
              <a:rPr kumimoji="0" lang="en-US" sz="12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Without objection, approved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007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asks PGB to approve 25 January 2024 PGB Meeting </a:t>
            </a:r>
            <a:r>
              <a:rPr lang="en-US" b="1" dirty="0"/>
              <a:t>AGENDA</a:t>
            </a:r>
            <a:r>
              <a:rPr lang="en-US" dirty="0"/>
              <a:t>.</a:t>
            </a:r>
          </a:p>
        </p:txBody>
      </p:sp>
      <p:sp>
        <p:nvSpPr>
          <p:cNvPr id="4" name="Slide Number Placeholder 3"/>
          <p:cNvSpPr>
            <a:spLocks noGrp="1"/>
          </p:cNvSpPr>
          <p:nvPr>
            <p:ph type="sldNum" sz="quarter" idx="5"/>
          </p:nvPr>
        </p:nvSpPr>
        <p:spPr/>
        <p:txBody>
          <a:bodyPr/>
          <a:lstStyle/>
          <a:p>
            <a:fld id="{5F8897AF-D04E-4367-BADA-11FF3D514EE8}" type="slidenum">
              <a:rPr lang="en-US" smtClean="0"/>
              <a:t>55</a:t>
            </a:fld>
            <a:endParaRPr lang="en-US" dirty="0"/>
          </a:p>
        </p:txBody>
      </p:sp>
    </p:spTree>
    <p:extLst>
      <p:ext uri="{BB962C8B-B14F-4D97-AF65-F5344CB8AC3E}">
        <p14:creationId xmlns:p14="http://schemas.microsoft.com/office/powerpoint/2010/main" val="2969965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4"/>
            <a:ext cx="5608320" cy="4791211"/>
          </a:xfrm>
        </p:spPr>
        <p:txBody>
          <a:bodyPr/>
          <a:lstStyle/>
          <a:p>
            <a:r>
              <a:rPr lang="en-US" b="1" u="sng" dirty="0"/>
              <a:t>Chair</a:t>
            </a:r>
            <a:r>
              <a:rPr lang="en-US" b="1" dirty="0"/>
              <a:t>: </a:t>
            </a:r>
            <a:r>
              <a:rPr lang="en-US" b="0" dirty="0"/>
              <a:t>Will the secretary call the role</a:t>
            </a:r>
          </a:p>
          <a:p>
            <a:endParaRPr lang="en-US" b="1" dirty="0"/>
          </a:p>
          <a:p>
            <a:r>
              <a:rPr lang="en-US" b="1" dirty="0"/>
              <a:t>PGB Voting Members:</a:t>
            </a:r>
          </a:p>
          <a:p>
            <a:pPr lvl="1"/>
            <a:r>
              <a:rPr lang="en-US" dirty="0"/>
              <a:t>Department of Defense Joint Staff J6 (DoD JS J6) – Ms. Katherine Escobar</a:t>
            </a:r>
          </a:p>
          <a:p>
            <a:pPr lvl="1"/>
            <a:r>
              <a:rPr lang="en-US" dirty="0"/>
              <a:t>Department of Homeland Security Science &amp; Technology (DHS S&amp;T) – Ms. Christina Bapst-Stump</a:t>
            </a:r>
          </a:p>
          <a:p>
            <a:pPr lvl="1"/>
            <a:r>
              <a:rPr lang="en-US" dirty="0"/>
              <a:t>Equivant – Mr. Gary Egner</a:t>
            </a:r>
          </a:p>
          <a:p>
            <a:pPr lvl="1"/>
            <a:r>
              <a:rPr lang="en-US" dirty="0"/>
              <a:t>Georgia Tech Research Institute (GTRI) – Mr. John Wandelt</a:t>
            </a:r>
          </a:p>
          <a:p>
            <a:pPr marR="0" lvl="1" indent="0" fontAlgn="auto">
              <a:lnSpc>
                <a:spcPct val="100000"/>
              </a:lnSpc>
              <a:spcBef>
                <a:spcPts val="0"/>
              </a:spcBef>
              <a:spcAft>
                <a:spcPts val="0"/>
              </a:spcAft>
              <a:buClrTx/>
              <a:buSzTx/>
              <a:buFontTx/>
              <a:buNone/>
              <a:tabLst/>
              <a:defRPr/>
            </a:pPr>
            <a:r>
              <a:rPr lang="en-US" dirty="0"/>
              <a:t>Integrated Justice Information Systems Institute (IJIS) – Ms. Maria Cardiellos</a:t>
            </a:r>
          </a:p>
          <a:p>
            <a:pPr marR="0" lvl="1" indent="0" fontAlgn="auto">
              <a:lnSpc>
                <a:spcPct val="100000"/>
              </a:lnSpc>
              <a:spcBef>
                <a:spcPts val="0"/>
              </a:spcBef>
              <a:spcAft>
                <a:spcPts val="0"/>
              </a:spcAft>
              <a:buClrTx/>
              <a:buSzTx/>
              <a:buFontTx/>
              <a:buNone/>
              <a:tabLst/>
              <a:defRPr/>
            </a:pPr>
            <a:r>
              <a:rPr lang="en-US" dirty="0"/>
              <a:t>Commonwealth of Virginia, Office of Data Governance and Analytics – Mr. Payton Lamb</a:t>
            </a:r>
          </a:p>
          <a:p>
            <a:pPr marR="0" lvl="1" indent="0" fontAlgn="auto">
              <a:lnSpc>
                <a:spcPct val="100000"/>
              </a:lnSpc>
              <a:spcBef>
                <a:spcPts val="0"/>
              </a:spcBef>
              <a:spcAft>
                <a:spcPts val="0"/>
              </a:spcAft>
              <a:buClrTx/>
              <a:buSzTx/>
              <a:buFontTx/>
              <a:buNone/>
              <a:tabLst/>
              <a:defRPr/>
            </a:pPr>
            <a:r>
              <a:rPr lang="en-US" dirty="0"/>
              <a:t>Criminal Justice  Information Services Division (CJISD), Federal Bureau of investigation,  – April Mitchell</a:t>
            </a:r>
          </a:p>
          <a:p>
            <a:pPr marR="0" lvl="1" indent="0" fontAlgn="auto">
              <a:lnSpc>
                <a:spcPct val="100000"/>
              </a:lnSpc>
              <a:spcBef>
                <a:spcPts val="0"/>
              </a:spcBef>
              <a:spcAft>
                <a:spcPts val="0"/>
              </a:spcAft>
              <a:buClrTx/>
              <a:buSzTx/>
              <a:buFontTx/>
              <a:buNone/>
              <a:tabLst/>
              <a:defRPr/>
            </a:pPr>
            <a:endParaRPr lang="en-US" dirty="0"/>
          </a:p>
          <a:p>
            <a:r>
              <a:rPr lang="en-US" b="1" dirty="0"/>
              <a:t>PGB Expert Voting Members</a:t>
            </a:r>
          </a:p>
          <a:p>
            <a:pPr lvl="1" algn="l" fontAlgn="base"/>
            <a:r>
              <a:rPr lang="en-US" dirty="0"/>
              <a:t>NBAC TSC – Mr. Kamran Atri</a:t>
            </a:r>
          </a:p>
          <a:p>
            <a:pPr lvl="1" algn="l" fontAlgn="base"/>
            <a:r>
              <a:rPr lang="en-US" dirty="0"/>
              <a:t>NTAC TSC – Mr. Jim Cabral (InfoTech)</a:t>
            </a:r>
          </a:p>
          <a:p>
            <a:pPr lvl="1"/>
            <a:r>
              <a:rPr lang="en-US" dirty="0"/>
              <a:t>NMO TSC – Ms. Beth Smalley (Joint Staff J6 DSD)</a:t>
            </a:r>
          </a:p>
          <a:p>
            <a:pPr lvl="1"/>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PGB Expert Non-Voting Members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NBAC TSC – Mr. Thomas Krul (National Defence Canada)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NTAC TSC – Dr. Scott Renner (MITRE)</a:t>
            </a:r>
          </a:p>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6</a:t>
            </a:fld>
            <a:endParaRPr lang="en-US" dirty="0"/>
          </a:p>
        </p:txBody>
      </p:sp>
    </p:spTree>
    <p:extLst>
      <p:ext uri="{BB962C8B-B14F-4D97-AF65-F5344CB8AC3E}">
        <p14:creationId xmlns:p14="http://schemas.microsoft.com/office/powerpoint/2010/main" val="422877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42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9</a:t>
            </a:fld>
            <a:endParaRPr lang="en-US" dirty="0"/>
          </a:p>
        </p:txBody>
      </p:sp>
    </p:spTree>
    <p:extLst>
      <p:ext uri="{BB962C8B-B14F-4D97-AF65-F5344CB8AC3E}">
        <p14:creationId xmlns:p14="http://schemas.microsoft.com/office/powerpoint/2010/main" val="2379778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asks PGB to approve 25 January 2024 PGB Meeting </a:t>
            </a:r>
            <a:r>
              <a:rPr lang="en-US" b="1" dirty="0"/>
              <a:t>AGENDA</a:t>
            </a:r>
            <a:r>
              <a:rPr lang="en-US" dirty="0"/>
              <a:t>.</a:t>
            </a:r>
          </a:p>
        </p:txBody>
      </p:sp>
      <p:sp>
        <p:nvSpPr>
          <p:cNvPr id="4" name="Slide Number Placeholder 3"/>
          <p:cNvSpPr>
            <a:spLocks noGrp="1"/>
          </p:cNvSpPr>
          <p:nvPr>
            <p:ph type="sldNum" sz="quarter" idx="5"/>
          </p:nvPr>
        </p:nvSpPr>
        <p:spPr/>
        <p:txBody>
          <a:bodyPr/>
          <a:lstStyle/>
          <a:p>
            <a:fld id="{5F8897AF-D04E-4367-BADA-11FF3D514EE8}" type="slidenum">
              <a:rPr lang="en-US" smtClean="0"/>
              <a:t>10</a:t>
            </a:fld>
            <a:endParaRPr lang="en-US" dirty="0"/>
          </a:p>
        </p:txBody>
      </p:sp>
    </p:spTree>
    <p:extLst>
      <p:ext uri="{BB962C8B-B14F-4D97-AF65-F5344CB8AC3E}">
        <p14:creationId xmlns:p14="http://schemas.microsoft.com/office/powerpoint/2010/main" val="2732644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asks PGB to approve 11 April 2024 PGB Meeting </a:t>
            </a:r>
            <a:r>
              <a:rPr lang="en-US" b="1" dirty="0"/>
              <a:t>AGENDA</a:t>
            </a:r>
            <a:r>
              <a:rPr lang="en-US" dirty="0"/>
              <a:t>.</a:t>
            </a:r>
          </a:p>
        </p:txBody>
      </p:sp>
      <p:sp>
        <p:nvSpPr>
          <p:cNvPr id="4" name="Slide Number Placeholder 3"/>
          <p:cNvSpPr>
            <a:spLocks noGrp="1"/>
          </p:cNvSpPr>
          <p:nvPr>
            <p:ph type="sldNum" sz="quarter" idx="5"/>
          </p:nvPr>
        </p:nvSpPr>
        <p:spPr/>
        <p:txBody>
          <a:bodyPr/>
          <a:lstStyle/>
          <a:p>
            <a:fld id="{5F8897AF-D04E-4367-BADA-11FF3D514EE8}" type="slidenum">
              <a:rPr lang="en-US" smtClean="0"/>
              <a:t>11</a:t>
            </a:fld>
            <a:endParaRPr lang="en-US" dirty="0"/>
          </a:p>
        </p:txBody>
      </p:sp>
    </p:spTree>
    <p:extLst>
      <p:ext uri="{BB962C8B-B14F-4D97-AF65-F5344CB8AC3E}">
        <p14:creationId xmlns:p14="http://schemas.microsoft.com/office/powerpoint/2010/main" val="345009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0462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2624740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D312D250-A199-4795-A090-B3EABC893B4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2757714" y="6400800"/>
            <a:ext cx="6676572" cy="182880"/>
          </a:xfrm>
        </p:spPr>
        <p:txBody>
          <a:bodyPr>
            <a:noAutofit/>
          </a:bodyPr>
          <a:lstStyle/>
          <a:p>
            <a:endParaRPr lang="en-US"/>
          </a:p>
        </p:txBody>
      </p:sp>
      <p:sp>
        <p:nvSpPr>
          <p:cNvPr id="8" name="Text Placeholder 3">
            <a:extLst>
              <a:ext uri="{FF2B5EF4-FFF2-40B4-BE49-F238E27FC236}">
                <a16:creationId xmlns:a16="http://schemas.microsoft.com/office/drawing/2014/main" id="{88645891-6D11-5C16-6282-CD626231A785}"/>
              </a:ext>
            </a:extLst>
          </p:cNvPr>
          <p:cNvSpPr>
            <a:spLocks noGrp="1"/>
          </p:cNvSpPr>
          <p:nvPr>
            <p:ph idx="1"/>
          </p:nvPr>
        </p:nvSpPr>
        <p:spPr>
          <a:xfrm>
            <a:off x="426720" y="1371600"/>
            <a:ext cx="11338560" cy="4572000"/>
          </a:xfrm>
          <a:prstGeom prst="rect">
            <a:avLst/>
          </a:prstGeom>
        </p:spPr>
        <p:txBody>
          <a:bodyPr vert="horz" lIns="91440" tIns="45720" rIns="91440" bIns="45720" rtlCol="0">
            <a:noAutofit/>
          </a:bodyPr>
          <a:lstStyle>
            <a:lvl2pPr>
              <a:lnSpc>
                <a:spcPts val="2000"/>
              </a:lnSpc>
              <a:defRPr sz="1800"/>
            </a:lvl2pPr>
            <a:lvl4pPr marL="914400" indent="-173038">
              <a:defRPr/>
            </a:lvl4pPr>
            <a:lvl5pPr marL="1033463" indent="-1238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A close up of a sign&#10;&#10;Description automatically generated">
            <a:extLst>
              <a:ext uri="{FF2B5EF4-FFF2-40B4-BE49-F238E27FC236}">
                <a16:creationId xmlns:a16="http://schemas.microsoft.com/office/drawing/2014/main" id="{3832E369-52F0-D331-A851-630C3250A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1491980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967137686"/>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68151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41483052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4195860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4477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3164106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420808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image" Target="../media/image1.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8" r:id="rId11"/>
    <p:sldLayoutId id="2147483690" r:id="rId12"/>
    <p:sldLayoutId id="2147483693" r:id="rId13"/>
    <p:sldLayoutId id="2147483695" r:id="rId14"/>
    <p:sldLayoutId id="2147483696" r:id="rId15"/>
    <p:sldLayoutId id="2147483697" r:id="rId16"/>
    <p:sldLayoutId id="2147483700" r:id="rId17"/>
    <p:sldLayoutId id="2147483833" r:id="rId18"/>
    <p:sldLayoutId id="2147483834" r:id="rId19"/>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100043474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iemopen/oasis-open-project/blob/main/pgb-meeting-minutes/2024/25-January-2024/(DRAFT)%20NIEMOpen%20PGB%20Meeting%20Minutes%2025%20Jan%202024%20v2%201-30-2024.docx"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0.png"/><Relationship Id="rId21" Type="http://schemas.openxmlformats.org/officeDocument/2006/relationships/image" Target="../media/image47.jfif"/><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jfif"/><Relationship Id="rId2" Type="http://schemas.openxmlformats.org/officeDocument/2006/relationships/notesSlide" Target="../notesSlides/notesSlide14.xml"/><Relationship Id="rId16" Type="http://schemas.openxmlformats.org/officeDocument/2006/relationships/image" Target="../media/image42.png"/><Relationship Id="rId20" Type="http://schemas.openxmlformats.org/officeDocument/2006/relationships/image" Target="../media/image46.jfif"/><Relationship Id="rId1" Type="http://schemas.openxmlformats.org/officeDocument/2006/relationships/slideLayout" Target="../slideLayouts/slideLayout11.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jpe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jpg"/><Relationship Id="rId4" Type="http://schemas.openxmlformats.org/officeDocument/2006/relationships/image" Target="../media/image26.png"/><Relationship Id="rId9" Type="http://schemas.openxmlformats.org/officeDocument/2006/relationships/image" Target="../media/image35.jpg"/><Relationship Id="rId14" Type="http://schemas.openxmlformats.org/officeDocument/2006/relationships/image" Target="../media/image40.png"/><Relationship Id="rId22"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hyperlink" Target="https://www.google.com/search?sca_esv=a9443e757acfc69c&amp;q=national+press+club+phone&amp;ludocid=8148406810881601261&amp;sa=X&amp;ved=2ahUKEwiSj666-qCFAxVMJDQIHSEYBtsQ6BN6BAg7EAI" TargetMode="External"/><Relationship Id="rId3" Type="http://schemas.openxmlformats.org/officeDocument/2006/relationships/image" Target="../media/image54.png"/><Relationship Id="rId7" Type="http://schemas.openxmlformats.org/officeDocument/2006/relationships/hyperlink" Target="https://www.google.com/search?sca_esv=a9443e757acfc69c&amp;q=national+press+club+founded&amp;stick=H4sIAAAAAAAAAOPgE-LUz9U3MLbIyS3RUs1OttLPL0pPzMusSizJzM9D4Vil5ZfmpaSmLGKVzgMLJOYoFBSlFhcrJOeUJilAZQHCSl79UgAAAA&amp;sa=X&amp;ved=2ahUKEwiSj666-qCFAxVMJDQIHSEYBtsQ6BMoAHoECD8QAg" TargetMode="External"/><Relationship Id="rId2" Type="http://schemas.openxmlformats.org/officeDocument/2006/relationships/image" Target="../media/image53.jpg"/><Relationship Id="rId1" Type="http://schemas.openxmlformats.org/officeDocument/2006/relationships/slideLayout" Target="../slideLayouts/slideLayout4.xml"/><Relationship Id="rId6" Type="http://schemas.openxmlformats.org/officeDocument/2006/relationships/hyperlink" Target="https://www.google.com/search?sca_esv=a9443e757acfc69c&amp;q=national+press+club+address&amp;ludocid=8148406810881601261&amp;sa=X&amp;ved=2ahUKEwiSj666-qCFAxVMJDQIHSEYBtsQ6BN6BAg5EAI" TargetMode="External"/><Relationship Id="rId11" Type="http://schemas.openxmlformats.org/officeDocument/2006/relationships/hyperlink" Target="https://www.press.org/" TargetMode="External"/><Relationship Id="rId5" Type="http://schemas.openxmlformats.org/officeDocument/2006/relationships/hyperlink" Target="https://www.google.com/search?sca_esv=a9443e757acfc69c&amp;q=National+Press+Building&amp;ludocid=7842411110987758888&amp;lsig=AB86z5VVcMBB-oihqRdkTXhQtonY&amp;sa=X&amp;ved=2ahUKEwiSj666-qCFAxVMJDQIHSEYBtsQ8G0oAHoECEMQAQ" TargetMode="External"/><Relationship Id="rId10"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hyperlink" Target="https://www.google.com/search?q=national+press+club+washington+dc&amp;sca_esv=a9443e757acfc69c&amp;source=hp&amp;ei=a6AKZpeQJszdptQPuKOgyAk&amp;iflsig=ANes7DEAAAAAZgquezEQ4_BFqp0LLqwHh4VUya-H5NJH&amp;oq=national+press+club&amp;gs_lp=Egdnd3Mtd2l6IhNuYXRpb25hbCBwcmVzcyBjbHViKgIIADIKEAAYgAQYigUYQzIIEAAYgAQYsQMyBRAAGIAEMgUQABiABDIFEAAYgAQyBRAuGIAEMgUQABiABDIFEAAYgAQyBRAAGIAEMgUQABiABEiQZlDdGFjeTnABeACQAQCYAcUBoAHvD6oBBDkuMTC4AQHIAQD4AQGYAhSgArMQqAIKwgIdEAAYgAQYigUY5QIY5QIY6gIYtAIYigMYtwMY1APCAiMQLhiABBiKBRjlAhjlAhjHARivARjqAhi0AhiKAxi3AxjUA8ICDhAuGIMBGLEDGIAEGIoFwgIOEAAYgAQYigUYsQMYgwHCAgsQLhiABBixAxiDAcICCxAuGIAEGMcBGNEDwgIREC4YgAQYsQMYgwEYxwEY0QPCAg4QLhjHARixAxjRAxiABMICEBAuGIAEGIoFGEMYxwEY0QPCAhMQLhiABBiKBRhDGLEDGMcBGNEDwgIOEC4YgAQYigUYsQMYgwHCAhAQLhiABBiKBRhDGMcBGK8BwgILEAAYgAQYsQMYgwHCAhEQLhiDARjHARixAxjRAxiABMICCBAAGIAEGMkDwgILEAAYgAQYigUYkgPCAhEQLhiABBixAxiDARjHARivAZgDB5IHBjEwLjkuMaAH98cB&amp;sclient=gws-wiz"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hyperlink" Target="https://docs.oasis-open.org/niemopen/niem-model/v6.0/ps01/niem-model-v6.0-ps01.md"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docs.oasis-open.org/niemopen/niem-model/v6.0/ps01/niem-model-v6.0-ps01.zip" TargetMode="External"/><Relationship Id="rId5" Type="http://schemas.openxmlformats.org/officeDocument/2006/relationships/hyperlink" Target="https://docs.oasis-open.org/niemopen/niem-model/v6.0/ps01/niem-model-v6.0-ps01.pdf" TargetMode="External"/><Relationship Id="rId4" Type="http://schemas.openxmlformats.org/officeDocument/2006/relationships/hyperlink" Target="https://docs.oasis-open.org/niemopen/niem-model/v6.0/ps01/niem-model-v6.0-ps01.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dod.teams.microsoft.us/l/meetup-join/19%3adod%3ameeting_8415ade317c841a48510ce3e799ee5c4%40thread.v2/0?context=%7b%22Tid%22%3a%22102d0191-eeae-4761-b1cb-1a83e86ef445%22%2c%22Oid%22%3a%2209533073-ba80-4ec6-aa29-c3f724b8aa56%22%7d"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tel:+14108746749,,775017873"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niemopen.github.io/niem-toolbox/" TargetMode="External"/><Relationship Id="rId7" Type="http://schemas.openxmlformats.org/officeDocument/2006/relationships/hyperlink" Target="https://github.com/niemopen/niem-api-db"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github.com/niemopen/niem-toolbox" TargetMode="External"/><Relationship Id="rId5" Type="http://schemas.openxmlformats.org/officeDocument/2006/relationships/hyperlink" Target="https://github.com/niemopen/niem-api" TargetMode="External"/><Relationship Id="rId4" Type="http://schemas.openxmlformats.org/officeDocument/2006/relationships/hyperlink" Target="https://github.com/orgs/niemopen/projects/4/views/2"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mailto:aubrey.l.beach.ctr@mail.mil" TargetMode="External"/><Relationship Id="rId7" Type="http://schemas.openxmlformats.org/officeDocument/2006/relationships/image" Target="../media/image5.png"/><Relationship Id="rId2" Type="http://schemas.openxmlformats.org/officeDocument/2006/relationships/hyperlink" Target="https://github.com/niemopen/oasis-open-project/tree/main/pgb-meeting-minutes" TargetMode="Externa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hyperlink" Target="mailto:stephen.m.sullivan14.ctr@mail.mil" TargetMode="External"/><Relationship Id="rId4" Type="http://schemas.openxmlformats.org/officeDocument/2006/relationships/hyperlink" Target="mailto:shunda.r.louis.ctr@mail.mi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hyperlink" Target="https://docs.oasis-open.org/niemopen/niem-model/v6.0/ps01/niem-model-v6.0-ps01.md"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docs.oasis-open.org/niemopen/niem-model/v6.0/ps01/niem-model-v6.0-ps01.zip" TargetMode="External"/><Relationship Id="rId5" Type="http://schemas.openxmlformats.org/officeDocument/2006/relationships/hyperlink" Target="https://docs.oasis-open.org/niemopen/niem-model/v6.0/ps01/niem-model-v6.0-ps01.pdf" TargetMode="External"/><Relationship Id="rId4" Type="http://schemas.openxmlformats.org/officeDocument/2006/relationships/hyperlink" Target="https://docs.oasis-open.org/niemopen/niem-model/v6.0/ps01/niem-model-v6.0-ps01.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orgs/niemopen/projects/4/views/2" TargetMode="External"/><Relationship Id="rId2" Type="http://schemas.openxmlformats.org/officeDocument/2006/relationships/hyperlink" Target="https://niemopen.github.io/niem-toolbox/" TargetMode="External"/><Relationship Id="rId1" Type="http://schemas.openxmlformats.org/officeDocument/2006/relationships/slideLayout" Target="../slideLayouts/slideLayout21.xml"/><Relationship Id="rId6" Type="http://schemas.openxmlformats.org/officeDocument/2006/relationships/hyperlink" Target="https://github.com/niemopen/niem-api-db" TargetMode="External"/><Relationship Id="rId5" Type="http://schemas.openxmlformats.org/officeDocument/2006/relationships/hyperlink" Target="https://github.com/niemopen/niem-toolbox" TargetMode="External"/><Relationship Id="rId4" Type="http://schemas.openxmlformats.org/officeDocument/2006/relationships/hyperlink" Target="https://github.com/niemopen/niem-api"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jp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4239" y="5712839"/>
            <a:ext cx="4772809"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Ms. Katherine Escobar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NIEMOpen Project Governing Board Chair</a:t>
            </a: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112401"/>
            <a:ext cx="12192000"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b="1" dirty="0">
                <a:solidFill>
                  <a:srgbClr val="005170"/>
                </a:solidFill>
                <a:latin typeface="Bahnschrift" panose="020B0502040204020203" pitchFamily="34" charset="0"/>
              </a:rPr>
              <a:t>PGB  Session</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srgbClr val="8B8B8B"/>
                </a:solidFill>
                <a:latin typeface="Arial"/>
              </a:rPr>
              <a:t>11 April 2024</a:t>
            </a:r>
            <a:endParaRPr kumimoji="0" lang="en-US" sz="1800" b="1" i="0" u="none" strike="noStrike" kern="1200" cap="none" spc="0" normalizeH="0" baseline="0" noProof="0" dirty="0">
              <a:ln>
                <a:noFill/>
              </a:ln>
              <a:solidFill>
                <a:srgbClr val="8B8B8B"/>
              </a:solidFill>
              <a:effectLst/>
              <a:uLnTx/>
              <a:uFillTx/>
              <a:latin typeface="Arial"/>
              <a:ea typeface="+mn-ea"/>
              <a:cs typeface="+mn-cs"/>
            </a:endParaRP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Approval of Agenda</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10</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7" y="1199633"/>
            <a:ext cx="7966332" cy="2308324"/>
          </a:xfrm>
          <a:prstGeom prst="rect">
            <a:avLst/>
          </a:prstGeom>
          <a:noFill/>
        </p:spPr>
        <p:txBody>
          <a:bodyPr wrap="square" rtlCol="0">
            <a:spAutoFit/>
          </a:bodyPr>
          <a:lstStyle/>
          <a:p>
            <a:r>
              <a:rPr lang="en-US" sz="1600" b="1" u="sng" dirty="0">
                <a:solidFill>
                  <a:schemeClr val="bg2">
                    <a:lumMod val="10000"/>
                  </a:schemeClr>
                </a:solidFill>
              </a:rPr>
              <a:t>Chair:</a:t>
            </a:r>
            <a:r>
              <a:rPr lang="en-US" sz="1600" dirty="0">
                <a:solidFill>
                  <a:schemeClr val="bg2">
                    <a:lumMod val="10000"/>
                  </a:schemeClr>
                </a:solidFill>
              </a:rPr>
              <a:t> A Draft Agenda for the NIEMOpen  11 Apr 2024 Project Governing Board (PGB) Meeting was provided to PGB Voting Members as a readahead.</a:t>
            </a:r>
          </a:p>
          <a:p>
            <a:endParaRPr lang="fr-FR" sz="1600" dirty="0">
              <a:highlight>
                <a:srgbClr val="FFFF00"/>
              </a:highlight>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Are there any recommended changes to the agenda as distributed?</a:t>
            </a: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If there are no (further) changes, the agenda  stands approved as distributed (corrected).</a:t>
            </a:r>
          </a:p>
          <a:p>
            <a:pPr marL="0" indent="0">
              <a:buNone/>
            </a:pPr>
            <a:endParaRPr lang="en-US" sz="1600" b="1" u="sng" dirty="0">
              <a:solidFill>
                <a:schemeClr val="bg2">
                  <a:lumMod val="10000"/>
                </a:schemeClr>
              </a:solidFill>
            </a:endParaRPr>
          </a:p>
        </p:txBody>
      </p:sp>
      <p:sp>
        <p:nvSpPr>
          <p:cNvPr id="9" name="TextBox 8">
            <a:extLst>
              <a:ext uri="{FF2B5EF4-FFF2-40B4-BE49-F238E27FC236}">
                <a16:creationId xmlns:a16="http://schemas.microsoft.com/office/drawing/2014/main" id="{901C7DB4-3C62-42EB-BA9C-1CC3AFA101AB}"/>
              </a:ext>
            </a:extLst>
          </p:cNvPr>
          <p:cNvSpPr txBox="1"/>
          <p:nvPr/>
        </p:nvSpPr>
        <p:spPr>
          <a:xfrm>
            <a:off x="2074562" y="3894001"/>
            <a:ext cx="3180679" cy="830997"/>
          </a:xfrm>
          <a:prstGeom prst="rect">
            <a:avLst/>
          </a:prstGeom>
          <a:noFill/>
        </p:spPr>
        <p:txBody>
          <a:bodyPr wrap="none" rtlCol="0">
            <a:spAutoFit/>
          </a:bodyPr>
          <a:lstStyle/>
          <a:p>
            <a:r>
              <a:rPr lang="en-US" sz="2400" dirty="0">
                <a:solidFill>
                  <a:srgbClr val="00B050"/>
                </a:solidFill>
              </a:rPr>
              <a:t>Approve</a:t>
            </a:r>
          </a:p>
          <a:p>
            <a:r>
              <a:rPr lang="en-US" sz="2400" dirty="0">
                <a:solidFill>
                  <a:srgbClr val="FF0000"/>
                </a:solidFill>
              </a:rPr>
              <a:t>Approve as Corrected</a:t>
            </a:r>
          </a:p>
        </p:txBody>
      </p:sp>
      <p:sp>
        <p:nvSpPr>
          <p:cNvPr id="10" name="TextBox 9">
            <a:extLst>
              <a:ext uri="{FF2B5EF4-FFF2-40B4-BE49-F238E27FC236}">
                <a16:creationId xmlns:a16="http://schemas.microsoft.com/office/drawing/2014/main" id="{1C0A2CED-1F1A-4162-B49E-59AF02AA886C}"/>
              </a:ext>
            </a:extLst>
          </p:cNvPr>
          <p:cNvSpPr txBox="1"/>
          <p:nvPr/>
        </p:nvSpPr>
        <p:spPr>
          <a:xfrm>
            <a:off x="1635008" y="4019003"/>
            <a:ext cx="336884" cy="369332"/>
          </a:xfrm>
          <a:prstGeom prst="rect">
            <a:avLst/>
          </a:prstGeom>
          <a:noFill/>
          <a:ln w="28575">
            <a:solidFill>
              <a:srgbClr val="92D050"/>
            </a:solidFill>
          </a:ln>
        </p:spPr>
        <p:txBody>
          <a:bodyPr wrap="square" rtlCol="0">
            <a:spAutoFit/>
          </a:bodyPr>
          <a:lstStyle/>
          <a:p>
            <a:endParaRPr lang="en-US" b="1" dirty="0">
              <a:solidFill>
                <a:schemeClr val="bg2">
                  <a:lumMod val="10000"/>
                </a:schemeClr>
              </a:solidFill>
            </a:endParaRPr>
          </a:p>
        </p:txBody>
      </p:sp>
      <p:sp>
        <p:nvSpPr>
          <p:cNvPr id="11" name="TextBox 10">
            <a:extLst>
              <a:ext uri="{FF2B5EF4-FFF2-40B4-BE49-F238E27FC236}">
                <a16:creationId xmlns:a16="http://schemas.microsoft.com/office/drawing/2014/main" id="{F008FF78-0CA7-4193-95BA-905D0E7CA785}"/>
              </a:ext>
            </a:extLst>
          </p:cNvPr>
          <p:cNvSpPr txBox="1"/>
          <p:nvPr/>
        </p:nvSpPr>
        <p:spPr>
          <a:xfrm>
            <a:off x="1635008" y="4416601"/>
            <a:ext cx="336884" cy="288758"/>
          </a:xfrm>
          <a:prstGeom prst="rect">
            <a:avLst/>
          </a:prstGeom>
          <a:noFill/>
          <a:ln w="28575">
            <a:solidFill>
              <a:srgbClr val="FF0000"/>
            </a:solidFill>
          </a:ln>
        </p:spPr>
        <p:txBody>
          <a:bodyPr wrap="square" rtlCol="0">
            <a:spAutoFit/>
          </a:bodyPr>
          <a:lstStyle/>
          <a:p>
            <a:endParaRPr lang="en-US" dirty="0"/>
          </a:p>
        </p:txBody>
      </p:sp>
      <p:sp>
        <p:nvSpPr>
          <p:cNvPr id="7" name="TextBox 6">
            <a:extLst>
              <a:ext uri="{FF2B5EF4-FFF2-40B4-BE49-F238E27FC236}">
                <a16:creationId xmlns:a16="http://schemas.microsoft.com/office/drawing/2014/main" id="{5B2887BC-D04D-BC30-1172-1EEA29F6E68F}"/>
              </a:ext>
            </a:extLst>
          </p:cNvPr>
          <p:cNvSpPr txBox="1"/>
          <p:nvPr/>
        </p:nvSpPr>
        <p:spPr>
          <a:xfrm>
            <a:off x="490925" y="3972835"/>
            <a:ext cx="550524"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solidFill>
                  <a:schemeClr val="tx1">
                    <a:lumMod val="50000"/>
                  </a:schemeClr>
                </a:solidFill>
              </a:rPr>
              <a:t>?</a:t>
            </a:r>
          </a:p>
        </p:txBody>
      </p:sp>
    </p:spTree>
    <p:extLst>
      <p:ext uri="{BB962C8B-B14F-4D97-AF65-F5344CB8AC3E}">
        <p14:creationId xmlns:p14="http://schemas.microsoft.com/office/powerpoint/2010/main" val="360856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bluf</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11</a:t>
            </a:fld>
            <a:endParaRPr lang="en-US" dirty="0"/>
          </a:p>
        </p:txBody>
      </p:sp>
      <p:sp>
        <p:nvSpPr>
          <p:cNvPr id="12" name="TextBox 11">
            <a:extLst>
              <a:ext uri="{FF2B5EF4-FFF2-40B4-BE49-F238E27FC236}">
                <a16:creationId xmlns:a16="http://schemas.microsoft.com/office/drawing/2014/main" id="{4416B2FA-A1E5-E792-95B4-DF9ED2635783}"/>
              </a:ext>
            </a:extLst>
          </p:cNvPr>
          <p:cNvSpPr txBox="1"/>
          <p:nvPr/>
        </p:nvSpPr>
        <p:spPr>
          <a:xfrm>
            <a:off x="731518" y="780070"/>
            <a:ext cx="2959977" cy="400110"/>
          </a:xfrm>
          <a:prstGeom prst="rect">
            <a:avLst/>
          </a:prstGeom>
          <a:noFill/>
        </p:spPr>
        <p:txBody>
          <a:bodyPr wrap="none" rtlCol="0">
            <a:spAutoFit/>
          </a:bodyPr>
          <a:lstStyle/>
          <a:p>
            <a:r>
              <a:rPr lang="en-US" sz="2000" b="1" dirty="0">
                <a:solidFill>
                  <a:schemeClr val="tx1">
                    <a:lumMod val="50000"/>
                  </a:schemeClr>
                </a:solidFill>
              </a:rPr>
              <a:t>PGB CALL TO ACTION</a:t>
            </a:r>
          </a:p>
        </p:txBody>
      </p:sp>
      <p:pic>
        <p:nvPicPr>
          <p:cNvPr id="16" name="Picture 15">
            <a:extLst>
              <a:ext uri="{FF2B5EF4-FFF2-40B4-BE49-F238E27FC236}">
                <a16:creationId xmlns:a16="http://schemas.microsoft.com/office/drawing/2014/main" id="{0190E306-06CB-491B-057D-85084C115CCC}"/>
              </a:ext>
            </a:extLst>
          </p:cNvPr>
          <p:cNvPicPr>
            <a:picLocks noChangeAspect="1"/>
          </p:cNvPicPr>
          <p:nvPr/>
        </p:nvPicPr>
        <p:blipFill>
          <a:blip r:embed="rId3"/>
          <a:stretch>
            <a:fillRect/>
          </a:stretch>
        </p:blipFill>
        <p:spPr>
          <a:xfrm>
            <a:off x="8666162" y="980125"/>
            <a:ext cx="2334682" cy="1796611"/>
          </a:xfrm>
          <a:prstGeom prst="rect">
            <a:avLst/>
          </a:prstGeom>
        </p:spPr>
      </p:pic>
      <p:pic>
        <p:nvPicPr>
          <p:cNvPr id="14" name="Picture 13">
            <a:extLst>
              <a:ext uri="{FF2B5EF4-FFF2-40B4-BE49-F238E27FC236}">
                <a16:creationId xmlns:a16="http://schemas.microsoft.com/office/drawing/2014/main" id="{FA803510-A963-5E8B-E34A-907B8CACA7A2}"/>
              </a:ext>
            </a:extLst>
          </p:cNvPr>
          <p:cNvPicPr>
            <a:picLocks noChangeAspect="1"/>
          </p:cNvPicPr>
          <p:nvPr/>
        </p:nvPicPr>
        <p:blipFill>
          <a:blip r:embed="rId4"/>
          <a:stretch>
            <a:fillRect/>
          </a:stretch>
        </p:blipFill>
        <p:spPr>
          <a:xfrm>
            <a:off x="8765646" y="4011861"/>
            <a:ext cx="2135714" cy="1710273"/>
          </a:xfrm>
          <a:prstGeom prst="rect">
            <a:avLst/>
          </a:prstGeom>
        </p:spPr>
      </p:pic>
      <p:sp>
        <p:nvSpPr>
          <p:cNvPr id="3" name="TextBox 2">
            <a:extLst>
              <a:ext uri="{FF2B5EF4-FFF2-40B4-BE49-F238E27FC236}">
                <a16:creationId xmlns:a16="http://schemas.microsoft.com/office/drawing/2014/main" id="{4566614C-C8CC-52C3-9301-607A40EBD01A}"/>
              </a:ext>
            </a:extLst>
          </p:cNvPr>
          <p:cNvSpPr txBox="1"/>
          <p:nvPr/>
        </p:nvSpPr>
        <p:spPr>
          <a:xfrm flipH="1">
            <a:off x="731518" y="1235120"/>
            <a:ext cx="7040882" cy="2153253"/>
          </a:xfrm>
          <a:prstGeom prst="rect">
            <a:avLst/>
          </a:prstGeom>
          <a:noFill/>
          <a:ln w="12700">
            <a:noFill/>
          </a:ln>
        </p:spPr>
        <p:txBody>
          <a:bodyPr wrap="square" rtlCol="0">
            <a:spAutoFit/>
          </a:bodyPr>
          <a:lstStyle/>
          <a:p>
            <a:pPr marL="285750" indent="-285750">
              <a:buFont typeface="Arial" panose="020B0604020202020204" pitchFamily="34" charset="0"/>
              <a:buChar char="•"/>
            </a:pPr>
            <a:r>
              <a:rPr lang="en-US" sz="1600" dirty="0">
                <a:solidFill>
                  <a:schemeClr val="tx1">
                    <a:lumMod val="50000"/>
                  </a:schemeClr>
                </a:solidFill>
              </a:rPr>
              <a:t>There is a cost to produce model releases, maintenance &amp; updates:</a:t>
            </a:r>
          </a:p>
          <a:p>
            <a:pPr marL="742950" lvl="1" indent="-285750">
              <a:buFont typeface="Arial" panose="020B0604020202020204" pitchFamily="34" charset="0"/>
              <a:buChar char="—"/>
            </a:pPr>
            <a:r>
              <a:rPr lang="en-US" sz="1600" dirty="0">
                <a:solidFill>
                  <a:schemeClr val="tx1">
                    <a:lumMod val="50000"/>
                  </a:schemeClr>
                </a:solidFill>
              </a:rPr>
              <a:t>Development Support </a:t>
            </a:r>
          </a:p>
          <a:p>
            <a:pPr marL="742950" lvl="1" indent="-285750">
              <a:buFont typeface="Arial" panose="020B0604020202020204" pitchFamily="34" charset="0"/>
              <a:buChar char="—"/>
            </a:pPr>
            <a:r>
              <a:rPr lang="en-US" sz="1600" dirty="0">
                <a:solidFill>
                  <a:schemeClr val="tx1">
                    <a:lumMod val="50000"/>
                  </a:schemeClr>
                </a:solidFill>
              </a:rPr>
              <a:t>OASIS Workflow</a:t>
            </a:r>
          </a:p>
          <a:p>
            <a:pPr marL="1200150" lvl="2" indent="-285750">
              <a:buFont typeface="Wingdings" panose="05000000000000000000" pitchFamily="2" charset="2"/>
              <a:buChar char="§"/>
            </a:pPr>
            <a:r>
              <a:rPr lang="en-US" sz="1600" dirty="0">
                <a:solidFill>
                  <a:schemeClr val="tx1">
                    <a:lumMod val="50000"/>
                  </a:schemeClr>
                </a:solidFill>
              </a:rPr>
              <a:t>Project Specification Draft</a:t>
            </a:r>
          </a:p>
          <a:p>
            <a:pPr marL="1200150" lvl="2" indent="-285750">
              <a:buFont typeface="Wingdings" panose="05000000000000000000" pitchFamily="2" charset="2"/>
              <a:buChar char="§"/>
            </a:pPr>
            <a:r>
              <a:rPr lang="en-US" sz="1600" dirty="0">
                <a:solidFill>
                  <a:schemeClr val="tx1">
                    <a:lumMod val="50000"/>
                  </a:schemeClr>
                </a:solidFill>
              </a:rPr>
              <a:t>Project Specification</a:t>
            </a:r>
          </a:p>
          <a:p>
            <a:pPr marL="1200150" lvl="2" indent="-285750">
              <a:buFont typeface="Wingdings" panose="05000000000000000000" pitchFamily="2" charset="2"/>
              <a:buChar char="§"/>
            </a:pPr>
            <a:r>
              <a:rPr lang="en-US" sz="1600" dirty="0">
                <a:solidFill>
                  <a:schemeClr val="tx1">
                    <a:lumMod val="50000"/>
                  </a:schemeClr>
                </a:solidFill>
              </a:rPr>
              <a:t>OASIS Standard</a:t>
            </a:r>
          </a:p>
          <a:p>
            <a:pPr marL="742950" lvl="1" indent="-285750">
              <a:buFont typeface="Arial" panose="020B0604020202020204" pitchFamily="34" charset="0"/>
              <a:buChar char="—"/>
            </a:pPr>
            <a:r>
              <a:rPr lang="en-US" sz="1600" dirty="0">
                <a:solidFill>
                  <a:schemeClr val="tx1">
                    <a:lumMod val="50000"/>
                  </a:schemeClr>
                </a:solidFill>
              </a:rPr>
              <a:t>Harmonization</a:t>
            </a:r>
          </a:p>
          <a:p>
            <a:pPr marL="742950" lvl="1" indent="-285750">
              <a:buFont typeface="Arial" panose="020B0604020202020204" pitchFamily="34" charset="0"/>
              <a:buChar char="—"/>
            </a:pPr>
            <a:r>
              <a:rPr lang="en-US" sz="1600" dirty="0">
                <a:solidFill>
                  <a:schemeClr val="tx1">
                    <a:lumMod val="50000"/>
                  </a:schemeClr>
                </a:solidFill>
              </a:rPr>
              <a:t>Model Release</a:t>
            </a:r>
          </a:p>
        </p:txBody>
      </p:sp>
      <p:sp>
        <p:nvSpPr>
          <p:cNvPr id="6" name="Right Brace 5">
            <a:extLst>
              <a:ext uri="{FF2B5EF4-FFF2-40B4-BE49-F238E27FC236}">
                <a16:creationId xmlns:a16="http://schemas.microsoft.com/office/drawing/2014/main" id="{110E5A86-ACBF-D36F-A67C-55B7B64F7E49}"/>
              </a:ext>
            </a:extLst>
          </p:cNvPr>
          <p:cNvSpPr/>
          <p:nvPr/>
        </p:nvSpPr>
        <p:spPr>
          <a:xfrm>
            <a:off x="4622779" y="1598914"/>
            <a:ext cx="105810" cy="1650124"/>
          </a:xfrm>
          <a:prstGeom prst="righ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C7F50078-6810-5FB8-479B-10D234500B3A}"/>
              </a:ext>
            </a:extLst>
          </p:cNvPr>
          <p:cNvSpPr txBox="1"/>
          <p:nvPr/>
        </p:nvSpPr>
        <p:spPr>
          <a:xfrm>
            <a:off x="4942097" y="2269104"/>
            <a:ext cx="2002471" cy="353519"/>
          </a:xfrm>
          <a:prstGeom prst="rect">
            <a:avLst/>
          </a:prstGeom>
          <a:noFill/>
        </p:spPr>
        <p:txBody>
          <a:bodyPr wrap="none" rtlCol="0">
            <a:spAutoFit/>
          </a:bodyPr>
          <a:lstStyle/>
          <a:p>
            <a:r>
              <a:rPr lang="en-US" sz="1600" b="1" dirty="0">
                <a:solidFill>
                  <a:schemeClr val="bg2">
                    <a:lumMod val="10000"/>
                  </a:schemeClr>
                </a:solidFill>
              </a:rPr>
              <a:t>3 FTE @ $1M ROM</a:t>
            </a:r>
          </a:p>
        </p:txBody>
      </p:sp>
      <p:graphicFrame>
        <p:nvGraphicFramePr>
          <p:cNvPr id="4" name="Table 7">
            <a:extLst>
              <a:ext uri="{FF2B5EF4-FFF2-40B4-BE49-F238E27FC236}">
                <a16:creationId xmlns:a16="http://schemas.microsoft.com/office/drawing/2014/main" id="{B9571DC5-E1F2-83E3-970D-17B9CB71DCCD}"/>
              </a:ext>
            </a:extLst>
          </p:cNvPr>
          <p:cNvGraphicFramePr>
            <a:graphicFrameLocks noGrp="1"/>
          </p:cNvGraphicFramePr>
          <p:nvPr>
            <p:extLst>
              <p:ext uri="{D42A27DB-BD31-4B8C-83A1-F6EECF244321}">
                <p14:modId xmlns:p14="http://schemas.microsoft.com/office/powerpoint/2010/main" val="1377731503"/>
              </p:ext>
            </p:extLst>
          </p:nvPr>
        </p:nvGraphicFramePr>
        <p:xfrm>
          <a:off x="731517" y="3542808"/>
          <a:ext cx="7040883" cy="2711503"/>
        </p:xfrm>
        <a:graphic>
          <a:graphicData uri="http://schemas.openxmlformats.org/drawingml/2006/table">
            <a:tbl>
              <a:tblPr firstRow="1" bandRow="1">
                <a:tableStyleId>{5C22544A-7EE6-4342-B048-85BDC9FD1C3A}</a:tableStyleId>
              </a:tblPr>
              <a:tblGrid>
                <a:gridCol w="4998637">
                  <a:extLst>
                    <a:ext uri="{9D8B030D-6E8A-4147-A177-3AD203B41FA5}">
                      <a16:colId xmlns:a16="http://schemas.microsoft.com/office/drawing/2014/main" val="4023002035"/>
                    </a:ext>
                  </a:extLst>
                </a:gridCol>
                <a:gridCol w="2042246">
                  <a:extLst>
                    <a:ext uri="{9D8B030D-6E8A-4147-A177-3AD203B41FA5}">
                      <a16:colId xmlns:a16="http://schemas.microsoft.com/office/drawing/2014/main" val="1865110650"/>
                    </a:ext>
                  </a:extLst>
                </a:gridCol>
              </a:tblGrid>
              <a:tr h="335723">
                <a:tc gridSpan="2">
                  <a:txBody>
                    <a:bodyPr/>
                    <a:lstStyle/>
                    <a:p>
                      <a:r>
                        <a:rPr lang="en-US" dirty="0"/>
                        <a:t>Sources of Funding</a:t>
                      </a:r>
                    </a:p>
                  </a:txBody>
                  <a:tcPr/>
                </a:tc>
                <a:tc hMerge="1">
                  <a:txBody>
                    <a:bodyPr/>
                    <a:lstStyle/>
                    <a:p>
                      <a:endParaRPr lang="en-US" dirty="0"/>
                    </a:p>
                  </a:txBody>
                  <a:tcPr/>
                </a:tc>
                <a:extLst>
                  <a:ext uri="{0D108BD9-81ED-4DB2-BD59-A6C34878D82A}">
                    <a16:rowId xmlns:a16="http://schemas.microsoft.com/office/drawing/2014/main" val="3471370048"/>
                  </a:ext>
                </a:extLst>
              </a:tr>
              <a:tr h="320960">
                <a:tc>
                  <a:txBody>
                    <a:bodyPr/>
                    <a:lstStyle/>
                    <a:p>
                      <a:r>
                        <a:rPr lang="en-US" sz="1400" b="1" dirty="0">
                          <a:solidFill>
                            <a:schemeClr val="bg2">
                              <a:lumMod val="10000"/>
                            </a:schemeClr>
                          </a:solidFill>
                        </a:rPr>
                        <a:t>Description</a:t>
                      </a:r>
                    </a:p>
                  </a:txBody>
                  <a:tcPr/>
                </a:tc>
                <a:tc>
                  <a:txBody>
                    <a:bodyPr/>
                    <a:lstStyle/>
                    <a:p>
                      <a:r>
                        <a:rPr lang="en-US" sz="1400" b="1" dirty="0">
                          <a:solidFill>
                            <a:schemeClr val="bg2">
                              <a:lumMod val="10000"/>
                            </a:schemeClr>
                          </a:solidFill>
                        </a:rPr>
                        <a:t>Status</a:t>
                      </a:r>
                    </a:p>
                  </a:txBody>
                  <a:tcPr/>
                </a:tc>
                <a:extLst>
                  <a:ext uri="{0D108BD9-81ED-4DB2-BD59-A6C34878D82A}">
                    <a16:rowId xmlns:a16="http://schemas.microsoft.com/office/drawing/2014/main" val="4737098"/>
                  </a:ext>
                </a:extLst>
              </a:tr>
              <a:tr h="320960">
                <a:tc>
                  <a:txBody>
                    <a:bodyPr/>
                    <a:lstStyle/>
                    <a:p>
                      <a:r>
                        <a:rPr lang="en-US" sz="1400" dirty="0">
                          <a:solidFill>
                            <a:schemeClr val="bg2">
                              <a:lumMod val="10000"/>
                            </a:schemeClr>
                          </a:solidFill>
                        </a:rPr>
                        <a:t>Crowdsourcing funding through </a:t>
                      </a:r>
                      <a:r>
                        <a:rPr lang="en-US" sz="1200" dirty="0">
                          <a:solidFill>
                            <a:schemeClr val="bg2">
                              <a:lumMod val="10000"/>
                            </a:schemeClr>
                          </a:solidFill>
                        </a:rPr>
                        <a:t>sponsorship  ($ 100K surplus/YR)</a:t>
                      </a:r>
                    </a:p>
                  </a:txBody>
                  <a:tcPr/>
                </a:tc>
                <a:tc>
                  <a:txBody>
                    <a:bodyPr/>
                    <a:lstStyle/>
                    <a:p>
                      <a:pPr algn="ctr"/>
                      <a:r>
                        <a:rPr lang="en-US" sz="1200" dirty="0">
                          <a:solidFill>
                            <a:schemeClr val="bg2">
                              <a:lumMod val="10000"/>
                            </a:schemeClr>
                          </a:solidFill>
                        </a:rPr>
                        <a:t>Q1 2024 ~33K</a:t>
                      </a:r>
                    </a:p>
                  </a:txBody>
                  <a:tcPr/>
                </a:tc>
                <a:extLst>
                  <a:ext uri="{0D108BD9-81ED-4DB2-BD59-A6C34878D82A}">
                    <a16:rowId xmlns:a16="http://schemas.microsoft.com/office/drawing/2014/main" val="1120709540"/>
                  </a:ext>
                </a:extLst>
              </a:tr>
              <a:tr h="279769">
                <a:tc>
                  <a:txBody>
                    <a:bodyPr/>
                    <a:lstStyle/>
                    <a:p>
                      <a:r>
                        <a:rPr lang="en-US" sz="1400" dirty="0">
                          <a:solidFill>
                            <a:schemeClr val="bg2">
                              <a:lumMod val="10000"/>
                            </a:schemeClr>
                          </a:solidFill>
                        </a:rPr>
                        <a:t>Contributions beyond sponsor dues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Q1 2024 = 0</a:t>
                      </a:r>
                    </a:p>
                  </a:txBody>
                  <a:tcPr/>
                </a:tc>
                <a:extLst>
                  <a:ext uri="{0D108BD9-81ED-4DB2-BD59-A6C34878D82A}">
                    <a16:rowId xmlns:a16="http://schemas.microsoft.com/office/drawing/2014/main" val="1053137208"/>
                  </a:ext>
                </a:extLst>
              </a:tr>
              <a:tr h="475608">
                <a:tc>
                  <a:txBody>
                    <a:bodyPr/>
                    <a:lstStyle/>
                    <a:p>
                      <a:r>
                        <a:rPr lang="en-US" sz="1400" dirty="0">
                          <a:solidFill>
                            <a:schemeClr val="bg2">
                              <a:lumMod val="10000"/>
                            </a:schemeClr>
                          </a:solidFill>
                        </a:rPr>
                        <a:t>In-kind labor</a:t>
                      </a:r>
                    </a:p>
                  </a:txBody>
                  <a:tcPr/>
                </a:tc>
                <a:tc>
                  <a:txBody>
                    <a:bodyPr/>
                    <a:lstStyle/>
                    <a:p>
                      <a:r>
                        <a:rPr lang="en-US" sz="1400" dirty="0">
                          <a:solidFill>
                            <a:schemeClr val="bg2">
                              <a:lumMod val="10000"/>
                            </a:schemeClr>
                          </a:solidFill>
                        </a:rPr>
                        <a:t>Non-contract NMO, NBAC, NTAC &amp; PGB</a:t>
                      </a:r>
                    </a:p>
                  </a:txBody>
                  <a:tcPr/>
                </a:tc>
                <a:extLst>
                  <a:ext uri="{0D108BD9-81ED-4DB2-BD59-A6C34878D82A}">
                    <a16:rowId xmlns:a16="http://schemas.microsoft.com/office/drawing/2014/main" val="329816979"/>
                  </a:ext>
                </a:extLst>
              </a:tr>
              <a:tr h="379637">
                <a:tc>
                  <a:txBody>
                    <a:bodyPr/>
                    <a:lstStyle/>
                    <a:p>
                      <a:r>
                        <a:rPr lang="en-US" sz="1400" dirty="0">
                          <a:solidFill>
                            <a:schemeClr val="bg2">
                              <a:lumMod val="10000"/>
                            </a:schemeClr>
                          </a:solidFill>
                        </a:rPr>
                        <a:t>Special events: 2025 NIEMOpen Reveal surplus $ (~ $ 25 k)</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Q1 2024 = 0</a:t>
                      </a:r>
                    </a:p>
                  </a:txBody>
                  <a:tcPr/>
                </a:tc>
                <a:extLst>
                  <a:ext uri="{0D108BD9-81ED-4DB2-BD59-A6C34878D82A}">
                    <a16:rowId xmlns:a16="http://schemas.microsoft.com/office/drawing/2014/main" val="1336443710"/>
                  </a:ext>
                </a:extLst>
              </a:tr>
              <a:tr h="501226">
                <a:tc>
                  <a:txBody>
                    <a:bodyPr/>
                    <a:lstStyle/>
                    <a:p>
                      <a:r>
                        <a:rPr lang="en-US" sz="1400" dirty="0">
                          <a:solidFill>
                            <a:schemeClr val="bg2">
                              <a:lumMod val="10000"/>
                            </a:schemeClr>
                          </a:solidFill>
                        </a:rPr>
                        <a:t>Monetizing key activities: training help desk &amp; tech support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solidFill>
                            <a:srgbClr val="FF0000"/>
                          </a:solidFill>
                        </a:rPr>
                        <a:t>Q1 2024 = 0</a:t>
                      </a:r>
                    </a:p>
                  </a:txBody>
                  <a:tcPr/>
                </a:tc>
                <a:extLst>
                  <a:ext uri="{0D108BD9-81ED-4DB2-BD59-A6C34878D82A}">
                    <a16:rowId xmlns:a16="http://schemas.microsoft.com/office/drawing/2014/main" val="3000571870"/>
                  </a:ext>
                </a:extLst>
              </a:tr>
            </a:tbl>
          </a:graphicData>
        </a:graphic>
      </p:graphicFrame>
    </p:spTree>
    <p:extLst>
      <p:ext uri="{BB962C8B-B14F-4D97-AF65-F5344CB8AC3E}">
        <p14:creationId xmlns:p14="http://schemas.microsoft.com/office/powerpoint/2010/main" val="8364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0" name="Title 1">
            <a:extLst>
              <a:ext uri="{FF2B5EF4-FFF2-40B4-BE49-F238E27FC236}">
                <a16:creationId xmlns:a16="http://schemas.microsoft.com/office/drawing/2014/main" id="{258327B5-AFDA-4CD6-B2F9-FFC7CEB9C264}"/>
              </a:ext>
            </a:extLst>
          </p:cNvPr>
          <p:cNvSpPr>
            <a:spLocks noGrp="1"/>
          </p:cNvSpPr>
          <p:nvPr>
            <p:ph type="title"/>
          </p:nvPr>
        </p:nvSpPr>
        <p:spPr>
          <a:xfrm>
            <a:off x="609600" y="375878"/>
            <a:ext cx="10972800" cy="811358"/>
          </a:xfrm>
        </p:spPr>
        <p:txBody>
          <a:bodyPr>
            <a:normAutofit/>
          </a:bodyPr>
          <a:lstStyle/>
          <a:p>
            <a:r>
              <a:rPr lang="en-US" dirty="0">
                <a:solidFill>
                  <a:srgbClr val="004283"/>
                </a:solidFill>
              </a:rPr>
              <a:t>PGB MEMBERS: Around-the-horn</a:t>
            </a:r>
          </a:p>
        </p:txBody>
      </p:sp>
      <p:pic>
        <p:nvPicPr>
          <p:cNvPr id="4" name="Picture 3">
            <a:extLst>
              <a:ext uri="{FF2B5EF4-FFF2-40B4-BE49-F238E27FC236}">
                <a16:creationId xmlns:a16="http://schemas.microsoft.com/office/drawing/2014/main" id="{0061F0EA-5E16-4F5F-9416-92F222D4EC7D}"/>
              </a:ext>
            </a:extLst>
          </p:cNvPr>
          <p:cNvPicPr>
            <a:picLocks noChangeAspect="1"/>
          </p:cNvPicPr>
          <p:nvPr/>
        </p:nvPicPr>
        <p:blipFill>
          <a:blip r:embed="rId3"/>
          <a:stretch>
            <a:fillRect/>
          </a:stretch>
        </p:blipFill>
        <p:spPr>
          <a:xfrm>
            <a:off x="1862872" y="1489953"/>
            <a:ext cx="4326172" cy="3587372"/>
          </a:xfrm>
          <a:prstGeom prst="rect">
            <a:avLst/>
          </a:prstGeom>
        </p:spPr>
      </p:pic>
      <p:pic>
        <p:nvPicPr>
          <p:cNvPr id="6" name="Picture 5">
            <a:extLst>
              <a:ext uri="{FF2B5EF4-FFF2-40B4-BE49-F238E27FC236}">
                <a16:creationId xmlns:a16="http://schemas.microsoft.com/office/drawing/2014/main" id="{2F6319CA-AAC2-4666-80E5-D8929EA09FD4}"/>
              </a:ext>
            </a:extLst>
          </p:cNvPr>
          <p:cNvPicPr>
            <a:picLocks noChangeAspect="1"/>
          </p:cNvPicPr>
          <p:nvPr/>
        </p:nvPicPr>
        <p:blipFill>
          <a:blip r:embed="rId4"/>
          <a:stretch>
            <a:fillRect/>
          </a:stretch>
        </p:blipFill>
        <p:spPr>
          <a:xfrm>
            <a:off x="6189044" y="2618071"/>
            <a:ext cx="4448072" cy="3322119"/>
          </a:xfrm>
          <a:prstGeom prst="rect">
            <a:avLst/>
          </a:prstGeom>
        </p:spPr>
      </p:pic>
    </p:spTree>
    <p:extLst>
      <p:ext uri="{BB962C8B-B14F-4D97-AF65-F5344CB8AC3E}">
        <p14:creationId xmlns:p14="http://schemas.microsoft.com/office/powerpoint/2010/main" val="3350499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Approval of 25 Jan 2024 PGB Minutes</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13</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8" y="1199633"/>
            <a:ext cx="7588539" cy="3884140"/>
          </a:xfrm>
          <a:prstGeom prst="rect">
            <a:avLst/>
          </a:prstGeom>
          <a:noFill/>
        </p:spPr>
        <p:txBody>
          <a:bodyPr wrap="square" rtlCol="0">
            <a:spAutoFit/>
          </a:bodyPr>
          <a:lstStyle/>
          <a:p>
            <a:pPr marL="285750" indent="-285750">
              <a:buFont typeface="Arial" panose="020B0604020202020204" pitchFamily="34" charset="0"/>
              <a:buChar char="•"/>
            </a:pPr>
            <a:r>
              <a:rPr lang="en-US" sz="1600" b="1" u="sng" dirty="0">
                <a:solidFill>
                  <a:schemeClr val="bg2">
                    <a:lumMod val="10000"/>
                  </a:schemeClr>
                </a:solidFill>
              </a:rPr>
              <a:t>Chair: </a:t>
            </a:r>
            <a:r>
              <a:rPr lang="en-US" sz="1600" dirty="0">
                <a:solidFill>
                  <a:schemeClr val="bg2">
                    <a:lumMod val="10000"/>
                  </a:schemeClr>
                </a:solidFill>
              </a:rPr>
              <a:t>A Draft of the NIEMOpen 26 October 2023 PGB  meeting minutes was provided to the PGB Voting Members as a readahead: </a:t>
            </a:r>
            <a:r>
              <a:rPr lang="en-US" sz="1600" dirty="0">
                <a:solidFill>
                  <a:schemeClr val="bg2">
                    <a:lumMod val="10000"/>
                  </a:schemeClr>
                </a:solidFill>
                <a:hlinkClick r:id="rId3"/>
              </a:rPr>
              <a:t>https://github.com/niemopen/oasis-open-project/blob/main/pgb-meeting-minutes/2024/25-January-2024/(DRAFT)%20NIEMOpen%20PGB%20Meeting%20Minutes%2025%20Jan%202024%20v2%201-30-2024.docx</a:t>
            </a:r>
            <a:endParaRPr lang="en-US" sz="1600" dirty="0">
              <a:solidFill>
                <a:schemeClr val="bg2">
                  <a:lumMod val="10000"/>
                </a:schemeClr>
              </a:solidFill>
            </a:endParaRPr>
          </a:p>
          <a:p>
            <a:pPr marL="0" indent="0">
              <a:buNone/>
            </a:pPr>
            <a:endParaRPr lang="en-US" sz="1600" dirty="0">
              <a:solidFill>
                <a:schemeClr val="bg2">
                  <a:lumMod val="10000"/>
                </a:schemeClr>
              </a:solidFill>
            </a:endParaRPr>
          </a:p>
          <a:p>
            <a:pPr marL="0" indent="0">
              <a:buNone/>
            </a:pPr>
            <a:r>
              <a:rPr lang="en-US" sz="1600" dirty="0">
                <a:solidFill>
                  <a:schemeClr val="bg2">
                    <a:lumMod val="10000"/>
                  </a:schemeClr>
                </a:solidFill>
              </a:rPr>
              <a:t>Please let me know now if you found any errors. </a:t>
            </a: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Are there any corrections to the minutes as distributed?</a:t>
            </a: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If there are no (further) corrections, the minutes stand approved as distributed (corrected).</a:t>
            </a:r>
          </a:p>
          <a:p>
            <a:pPr marL="457200" lvl="1" indent="0">
              <a:buNone/>
            </a:pPr>
            <a:endParaRPr lang="en-US" sz="1600" dirty="0">
              <a:solidFill>
                <a:schemeClr val="bg2">
                  <a:lumMod val="10000"/>
                </a:schemeClr>
              </a:solidFill>
            </a:endParaRPr>
          </a:p>
        </p:txBody>
      </p:sp>
      <p:grpSp>
        <p:nvGrpSpPr>
          <p:cNvPr id="8" name="Group 7">
            <a:extLst>
              <a:ext uri="{FF2B5EF4-FFF2-40B4-BE49-F238E27FC236}">
                <a16:creationId xmlns:a16="http://schemas.microsoft.com/office/drawing/2014/main" id="{8E6EB5DE-1EAB-40FA-B212-DD2C259640D5}"/>
              </a:ext>
            </a:extLst>
          </p:cNvPr>
          <p:cNvGrpSpPr/>
          <p:nvPr/>
        </p:nvGrpSpPr>
        <p:grpSpPr>
          <a:xfrm>
            <a:off x="908721" y="4708852"/>
            <a:ext cx="4542971" cy="830997"/>
            <a:chOff x="5227180" y="4197377"/>
            <a:chExt cx="4542971" cy="830997"/>
          </a:xfrm>
        </p:grpSpPr>
        <p:sp>
          <p:nvSpPr>
            <p:cNvPr id="9" name="TextBox 8">
              <a:extLst>
                <a:ext uri="{FF2B5EF4-FFF2-40B4-BE49-F238E27FC236}">
                  <a16:creationId xmlns:a16="http://schemas.microsoft.com/office/drawing/2014/main" id="{C9680F9C-4FD1-458E-89FE-6B6B45F442DB}"/>
                </a:ext>
              </a:extLst>
            </p:cNvPr>
            <p:cNvSpPr txBox="1"/>
            <p:nvPr/>
          </p:nvSpPr>
          <p:spPr>
            <a:xfrm>
              <a:off x="6589472" y="4197377"/>
              <a:ext cx="3180679" cy="830997"/>
            </a:xfrm>
            <a:prstGeom prst="rect">
              <a:avLst/>
            </a:prstGeom>
            <a:noFill/>
          </p:spPr>
          <p:txBody>
            <a:bodyPr wrap="none" rtlCol="0">
              <a:spAutoFit/>
            </a:bodyPr>
            <a:lstStyle/>
            <a:p>
              <a:r>
                <a:rPr lang="en-US" sz="2400" dirty="0">
                  <a:solidFill>
                    <a:srgbClr val="00B050"/>
                  </a:solidFill>
                </a:rPr>
                <a:t>Approve</a:t>
              </a:r>
            </a:p>
            <a:p>
              <a:r>
                <a:rPr lang="en-US" sz="2400" dirty="0">
                  <a:solidFill>
                    <a:srgbClr val="FF0000"/>
                  </a:solidFill>
                </a:rPr>
                <a:t>Approve as Corrected</a:t>
              </a:r>
            </a:p>
          </p:txBody>
        </p:sp>
        <p:sp>
          <p:nvSpPr>
            <p:cNvPr id="10" name="TextBox 9">
              <a:extLst>
                <a:ext uri="{FF2B5EF4-FFF2-40B4-BE49-F238E27FC236}">
                  <a16:creationId xmlns:a16="http://schemas.microsoft.com/office/drawing/2014/main" id="{882D5D13-F14A-41E2-BCF3-C12A65227164}"/>
                </a:ext>
              </a:extLst>
            </p:cNvPr>
            <p:cNvSpPr txBox="1"/>
            <p:nvPr/>
          </p:nvSpPr>
          <p:spPr>
            <a:xfrm>
              <a:off x="6096000" y="4322379"/>
              <a:ext cx="336884" cy="369332"/>
            </a:xfrm>
            <a:prstGeom prst="rect">
              <a:avLst/>
            </a:prstGeom>
            <a:noFill/>
            <a:ln w="28575">
              <a:solidFill>
                <a:srgbClr val="92D050"/>
              </a:solidFill>
            </a:ln>
          </p:spPr>
          <p:txBody>
            <a:bodyPr wrap="square" rtlCol="0">
              <a:spAutoFit/>
            </a:bodyPr>
            <a:lstStyle/>
            <a:p>
              <a:endParaRPr lang="en-US" b="1" dirty="0">
                <a:solidFill>
                  <a:schemeClr val="bg2">
                    <a:lumMod val="10000"/>
                  </a:schemeClr>
                </a:solidFill>
              </a:endParaRPr>
            </a:p>
          </p:txBody>
        </p:sp>
        <p:sp>
          <p:nvSpPr>
            <p:cNvPr id="11" name="TextBox 10">
              <a:extLst>
                <a:ext uri="{FF2B5EF4-FFF2-40B4-BE49-F238E27FC236}">
                  <a16:creationId xmlns:a16="http://schemas.microsoft.com/office/drawing/2014/main" id="{1A5D829B-244F-415D-A2A3-0988FA9C0265}"/>
                </a:ext>
              </a:extLst>
            </p:cNvPr>
            <p:cNvSpPr txBox="1"/>
            <p:nvPr/>
          </p:nvSpPr>
          <p:spPr>
            <a:xfrm>
              <a:off x="6096000" y="4719977"/>
              <a:ext cx="336884" cy="288758"/>
            </a:xfrm>
            <a:prstGeom prst="rect">
              <a:avLst/>
            </a:prstGeom>
            <a:noFill/>
            <a:ln w="28575">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0F482FFF-9226-480C-B419-48A7B7681B76}"/>
                </a:ext>
              </a:extLst>
            </p:cNvPr>
            <p:cNvSpPr txBox="1"/>
            <p:nvPr/>
          </p:nvSpPr>
          <p:spPr>
            <a:xfrm>
              <a:off x="5227180" y="4251235"/>
              <a:ext cx="550524"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solidFill>
                    <a:schemeClr val="tx1">
                      <a:lumMod val="50000"/>
                    </a:schemeClr>
                  </a:solidFill>
                </a:rPr>
                <a:t>?</a:t>
              </a:r>
            </a:p>
          </p:txBody>
        </p:sp>
      </p:grpSp>
    </p:spTree>
    <p:extLst>
      <p:ext uri="{BB962C8B-B14F-4D97-AF65-F5344CB8AC3E}">
        <p14:creationId xmlns:p14="http://schemas.microsoft.com/office/powerpoint/2010/main" val="389553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688555-AA74-4A4D-A464-93D674A6176E}"/>
              </a:ext>
            </a:extLst>
          </p:cNvPr>
          <p:cNvSpPr txBox="1"/>
          <p:nvPr/>
        </p:nvSpPr>
        <p:spPr>
          <a:xfrm>
            <a:off x="188971" y="1776888"/>
            <a:ext cx="3757386" cy="332529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Mr. Chet Ensign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Chief Technical Community Steward at OASIS/ OP Administrator</a:t>
            </a: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Carol Geyer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Open Chief Development Officer</a:t>
            </a:r>
            <a:endParaRPr kumimoji="0" lang="en-US" sz="1200" b="0" i="0" u="none" strike="noStrike" kern="1200" cap="none" spc="0" normalizeH="0" baseline="0" noProof="0" dirty="0">
              <a:ln>
                <a:noFill/>
              </a:ln>
              <a:solidFill>
                <a:srgbClr val="FF0000"/>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2" name="Picture 1">
            <a:extLst>
              <a:ext uri="{FF2B5EF4-FFF2-40B4-BE49-F238E27FC236}">
                <a16:creationId xmlns:a16="http://schemas.microsoft.com/office/drawing/2014/main" id="{9C2D73CD-32FE-405E-AAFF-C67B1691BAAA}"/>
              </a:ext>
            </a:extLst>
          </p:cNvPr>
          <p:cNvPicPr>
            <a:picLocks noChangeAspect="1"/>
          </p:cNvPicPr>
          <p:nvPr/>
        </p:nvPicPr>
        <p:blipFill>
          <a:blip r:embed="rId3"/>
          <a:stretch>
            <a:fillRect/>
          </a:stretch>
        </p:blipFill>
        <p:spPr>
          <a:xfrm>
            <a:off x="4239825" y="3890420"/>
            <a:ext cx="1424911" cy="1606634"/>
          </a:xfrm>
          <a:prstGeom prst="rect">
            <a:avLst/>
          </a:prstGeom>
        </p:spPr>
      </p:pic>
      <p:pic>
        <p:nvPicPr>
          <p:cNvPr id="10" name="Picture 9" descr="A person wearing glasses and a tie&#10;&#10;Description automatically generated with medium confidence">
            <a:extLst>
              <a:ext uri="{FF2B5EF4-FFF2-40B4-BE49-F238E27FC236}">
                <a16:creationId xmlns:a16="http://schemas.microsoft.com/office/drawing/2014/main" id="{B517D92D-924F-4551-A15A-C866FA5B1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7954" y="1810031"/>
            <a:ext cx="1424911" cy="1427247"/>
          </a:xfrm>
          <a:prstGeom prst="rect">
            <a:avLst/>
          </a:prstGeom>
        </p:spPr>
      </p:pic>
      <p:sp>
        <p:nvSpPr>
          <p:cNvPr id="9" name="Slide Number Placeholder 4">
            <a:extLst>
              <a:ext uri="{FF2B5EF4-FFF2-40B4-BE49-F238E27FC236}">
                <a16:creationId xmlns:a16="http://schemas.microsoft.com/office/drawing/2014/main" id="{D4A49173-629F-4946-8082-96EFF446F640}"/>
              </a:ext>
            </a:extLst>
          </p:cNvPr>
          <p:cNvSpPr>
            <a:spLocks noGrp="1"/>
          </p:cNvSpPr>
          <p:nvPr>
            <p:ph type="sldNum" sz="quarter" idx="4"/>
          </p:nvPr>
        </p:nvSpPr>
        <p:spPr>
          <a:xfrm>
            <a:off x="4728589" y="6371823"/>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1" name="TextBox 10">
            <a:extLst>
              <a:ext uri="{FF2B5EF4-FFF2-40B4-BE49-F238E27FC236}">
                <a16:creationId xmlns:a16="http://schemas.microsoft.com/office/drawing/2014/main" id="{8B8D1B03-EF09-438F-9429-74C6D4FD62A4}"/>
              </a:ext>
            </a:extLst>
          </p:cNvPr>
          <p:cNvSpPr txBox="1"/>
          <p:nvPr/>
        </p:nvSpPr>
        <p:spPr>
          <a:xfrm>
            <a:off x="5914462" y="1810031"/>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Kelly  Cullinane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OP Administrator</a:t>
            </a: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12" name="TextBox 11">
            <a:extLst>
              <a:ext uri="{FF2B5EF4-FFF2-40B4-BE49-F238E27FC236}">
                <a16:creationId xmlns:a16="http://schemas.microsoft.com/office/drawing/2014/main" id="{2C15B552-1383-48EC-BBCD-FA71038B8F40}"/>
              </a:ext>
            </a:extLst>
          </p:cNvPr>
          <p:cNvSpPr txBox="1"/>
          <p:nvPr/>
        </p:nvSpPr>
        <p:spPr>
          <a:xfrm>
            <a:off x="609600" y="221658"/>
            <a:ext cx="745620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OASIS STAFF/ OP ADMINISTRATORS</a:t>
            </a:r>
          </a:p>
        </p:txBody>
      </p:sp>
      <p:sp>
        <p:nvSpPr>
          <p:cNvPr id="13" name="TextBox 12">
            <a:extLst>
              <a:ext uri="{FF2B5EF4-FFF2-40B4-BE49-F238E27FC236}">
                <a16:creationId xmlns:a16="http://schemas.microsoft.com/office/drawing/2014/main" id="{C9E9C809-D31B-4AE4-898D-E7E5E47CF88F}"/>
              </a:ext>
            </a:extLst>
          </p:cNvPr>
          <p:cNvSpPr txBox="1"/>
          <p:nvPr/>
        </p:nvSpPr>
        <p:spPr>
          <a:xfrm>
            <a:off x="5760670" y="3890420"/>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Cathie Mayo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Controller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8" name="Picture 7" descr="A picture containing outdoor, tree, person&#10;&#10;Description automatically generated">
            <a:extLst>
              <a:ext uri="{FF2B5EF4-FFF2-40B4-BE49-F238E27FC236}">
                <a16:creationId xmlns:a16="http://schemas.microsoft.com/office/drawing/2014/main" id="{F1B08E00-6C69-4C94-BF84-B65CE7DEAE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0740" y="3904458"/>
            <a:ext cx="1668161" cy="1736404"/>
          </a:xfrm>
          <a:prstGeom prst="rect">
            <a:avLst/>
          </a:prstGeom>
        </p:spPr>
      </p:pic>
      <p:pic>
        <p:nvPicPr>
          <p:cNvPr id="5" name="Picture 4" descr="A picture containing person, outdoor&#10;&#10;Description automatically generated">
            <a:extLst>
              <a:ext uri="{FF2B5EF4-FFF2-40B4-BE49-F238E27FC236}">
                <a16:creationId xmlns:a16="http://schemas.microsoft.com/office/drawing/2014/main" id="{3E139045-DCB4-4E33-8076-4028DD7F0C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8056" y="1496300"/>
            <a:ext cx="1236376" cy="1943233"/>
          </a:xfrm>
          <a:prstGeom prst="rect">
            <a:avLst/>
          </a:prstGeom>
        </p:spPr>
      </p:pic>
    </p:spTree>
    <p:extLst>
      <p:ext uri="{BB962C8B-B14F-4D97-AF65-F5344CB8AC3E}">
        <p14:creationId xmlns:p14="http://schemas.microsoft.com/office/powerpoint/2010/main" val="3548761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3334-7BCD-482F-A887-545CC2660A53}"/>
              </a:ext>
            </a:extLst>
          </p:cNvPr>
          <p:cNvSpPr>
            <a:spLocks noGrp="1"/>
          </p:cNvSpPr>
          <p:nvPr>
            <p:ph type="title"/>
          </p:nvPr>
        </p:nvSpPr>
        <p:spPr/>
        <p:txBody>
          <a:bodyPr/>
          <a:lstStyle/>
          <a:p>
            <a:r>
              <a:rPr lang="en-US" dirty="0">
                <a:highlight>
                  <a:srgbClr val="FFFF00"/>
                </a:highlight>
              </a:rPr>
              <a:t>CY 2023 Q4 Financials </a:t>
            </a:r>
          </a:p>
        </p:txBody>
      </p:sp>
      <p:sp>
        <p:nvSpPr>
          <p:cNvPr id="4" name="Slide Number Placeholder 3">
            <a:extLst>
              <a:ext uri="{FF2B5EF4-FFF2-40B4-BE49-F238E27FC236}">
                <a16:creationId xmlns:a16="http://schemas.microsoft.com/office/drawing/2014/main" id="{1458684B-7583-4229-8619-E4767AEF22B1}"/>
              </a:ext>
            </a:extLst>
          </p:cNvPr>
          <p:cNvSpPr>
            <a:spLocks noGrp="1"/>
          </p:cNvSpPr>
          <p:nvPr>
            <p:ph type="sldNum" sz="quarter" idx="4"/>
          </p:nvPr>
        </p:nvSpPr>
        <p:spPr/>
        <p:txBody>
          <a:bodyPr/>
          <a:lstStyle/>
          <a:p>
            <a:fld id="{6E6030FC-FB78-5E4D-92EA-5D9433591EA9}" type="slidenum">
              <a:rPr lang="en-US" smtClean="0"/>
              <a:pPr/>
              <a:t>15</a:t>
            </a:fld>
            <a:endParaRPr lang="en-US" dirty="0"/>
          </a:p>
        </p:txBody>
      </p:sp>
      <p:sp>
        <p:nvSpPr>
          <p:cNvPr id="6" name="TextBox 5">
            <a:extLst>
              <a:ext uri="{FF2B5EF4-FFF2-40B4-BE49-F238E27FC236}">
                <a16:creationId xmlns:a16="http://schemas.microsoft.com/office/drawing/2014/main" id="{B4A42F9E-CC41-4465-A632-9E2CAF6BC1FD}"/>
              </a:ext>
            </a:extLst>
          </p:cNvPr>
          <p:cNvSpPr txBox="1"/>
          <p:nvPr/>
        </p:nvSpPr>
        <p:spPr>
          <a:xfrm>
            <a:off x="452070" y="1696901"/>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R="0" lvl="0" algn="l" defTabSz="914400" rtl="0" eaLnBrk="1" fontAlgn="auto" latinLnBrk="0" hangingPunct="1">
              <a:lnSpc>
                <a:spcPct val="90000"/>
              </a:lnSpc>
              <a:spcBef>
                <a:spcPct val="0"/>
              </a:spcBef>
              <a:spcAft>
                <a:spcPts val="600"/>
              </a:spcAft>
              <a:buClrTx/>
              <a:buSzTx/>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Cathie Mayo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Controller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7" name="Picture 6" descr="A picture containing outdoor, tree, person&#10;&#10;Description automatically generated">
            <a:extLst>
              <a:ext uri="{FF2B5EF4-FFF2-40B4-BE49-F238E27FC236}">
                <a16:creationId xmlns:a16="http://schemas.microsoft.com/office/drawing/2014/main" id="{1F6A669F-74C6-40BA-A00D-A456175AD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140" y="1710939"/>
            <a:ext cx="1668161" cy="1736404"/>
          </a:xfrm>
          <a:prstGeom prst="rect">
            <a:avLst/>
          </a:prstGeom>
        </p:spPr>
      </p:pic>
    </p:spTree>
    <p:extLst>
      <p:ext uri="{BB962C8B-B14F-4D97-AF65-F5344CB8AC3E}">
        <p14:creationId xmlns:p14="http://schemas.microsoft.com/office/powerpoint/2010/main" val="53642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D5DB469-0FDB-4445-B299-83FB3E8F95EB}"/>
              </a:ext>
            </a:extLst>
          </p:cNvPr>
          <p:cNvPicPr>
            <a:picLocks noChangeAspect="1"/>
          </p:cNvPicPr>
          <p:nvPr/>
        </p:nvPicPr>
        <p:blipFill>
          <a:blip r:embed="rId3"/>
          <a:stretch>
            <a:fillRect/>
          </a:stretch>
        </p:blipFill>
        <p:spPr>
          <a:xfrm>
            <a:off x="5058440" y="4200792"/>
            <a:ext cx="1699235" cy="1214273"/>
          </a:xfrm>
          <a:prstGeom prst="rect">
            <a:avLst/>
          </a:prstGeom>
        </p:spPr>
      </p:pic>
      <p:sp>
        <p:nvSpPr>
          <p:cNvPr id="3" name="Content Placeholder 2">
            <a:extLst>
              <a:ext uri="{FF2B5EF4-FFF2-40B4-BE49-F238E27FC236}">
                <a16:creationId xmlns:a16="http://schemas.microsoft.com/office/drawing/2014/main" id="{6723CEA6-1216-46A3-8D21-1A7FFF634CB0}"/>
              </a:ext>
            </a:extLst>
          </p:cNvPr>
          <p:cNvSpPr>
            <a:spLocks noGrp="1"/>
          </p:cNvSpPr>
          <p:nvPr>
            <p:ph sz="quarter" idx="11"/>
          </p:nvPr>
        </p:nvSpPr>
        <p:spPr>
          <a:xfrm>
            <a:off x="538656" y="628864"/>
            <a:ext cx="2465533" cy="2590742"/>
          </a:xfrm>
        </p:spPr>
        <p:txBody>
          <a:bodyPr>
            <a:noAutofit/>
          </a:bodyPr>
          <a:lstStyle/>
          <a:p>
            <a:r>
              <a:rPr lang="en-US" sz="1600" b="1" dirty="0">
                <a:solidFill>
                  <a:schemeClr val="bg2">
                    <a:lumMod val="10000"/>
                  </a:schemeClr>
                </a:solidFill>
              </a:rPr>
              <a:t>Sponsors</a:t>
            </a:r>
          </a:p>
          <a:p>
            <a:pPr lvl="1"/>
            <a:r>
              <a:rPr lang="en-US" sz="1000" b="1" dirty="0">
                <a:solidFill>
                  <a:srgbClr val="FF0000"/>
                </a:solidFill>
              </a:rPr>
              <a:t>JS J6</a:t>
            </a:r>
          </a:p>
          <a:p>
            <a:pPr lvl="1"/>
            <a:r>
              <a:rPr lang="en-US" sz="1000" b="1" dirty="0">
                <a:solidFill>
                  <a:srgbClr val="FF0000"/>
                </a:solidFill>
              </a:rPr>
              <a:t>DHS S&amp;T</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1" i="0" u="none" strike="noStrike" kern="1200" cap="none" spc="0" normalizeH="0" baseline="0" noProof="0" dirty="0">
                <a:ln>
                  <a:noFill/>
                </a:ln>
                <a:solidFill>
                  <a:srgbClr val="FF0000"/>
                </a:solidFill>
                <a:effectLst/>
                <a:uLnTx/>
                <a:uFillTx/>
                <a:latin typeface="Arial"/>
                <a:ea typeface="+mn-ea"/>
                <a:cs typeface="+mn-cs"/>
              </a:rPr>
              <a:t>CJIS (FBI)</a:t>
            </a:r>
            <a:endParaRPr lang="en-US" sz="1000" b="1" dirty="0">
              <a:solidFill>
                <a:srgbClr val="FF0000"/>
              </a:solidFill>
            </a:endParaRPr>
          </a:p>
          <a:p>
            <a:pPr lvl="1"/>
            <a:r>
              <a:rPr lang="en-US" sz="1000" dirty="0">
                <a:solidFill>
                  <a:schemeClr val="bg2">
                    <a:lumMod val="10000"/>
                  </a:schemeClr>
                </a:solidFill>
              </a:rPr>
              <a:t>GTRI</a:t>
            </a:r>
          </a:p>
          <a:p>
            <a:pPr lvl="1"/>
            <a:r>
              <a:rPr lang="en-US" sz="1000" dirty="0">
                <a:solidFill>
                  <a:schemeClr val="bg2">
                    <a:lumMod val="10000"/>
                  </a:schemeClr>
                </a:solidFill>
              </a:rPr>
              <a:t>NAJIS</a:t>
            </a:r>
          </a:p>
          <a:p>
            <a:pPr lvl="1"/>
            <a:r>
              <a:rPr lang="en-US" sz="1000" dirty="0">
                <a:solidFill>
                  <a:schemeClr val="bg2">
                    <a:lumMod val="10000"/>
                  </a:schemeClr>
                </a:solidFill>
              </a:rPr>
              <a:t>IJIS</a:t>
            </a:r>
          </a:p>
          <a:p>
            <a:pPr lvl="1"/>
            <a:r>
              <a:rPr lang="en-US" sz="1000" dirty="0">
                <a:solidFill>
                  <a:schemeClr val="bg2">
                    <a:lumMod val="10000"/>
                  </a:schemeClr>
                </a:solidFill>
              </a:rPr>
              <a:t>DOT</a:t>
            </a:r>
          </a:p>
          <a:p>
            <a:pPr lvl="1"/>
            <a:r>
              <a:rPr lang="en-US" sz="1000" dirty="0">
                <a:solidFill>
                  <a:schemeClr val="bg2">
                    <a:lumMod val="10000"/>
                  </a:schemeClr>
                </a:solidFill>
              </a:rPr>
              <a:t>ODGA (Virginia)</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chemeClr val="bg2">
                    <a:lumMod val="10000"/>
                  </a:schemeClr>
                </a:solidFill>
                <a:effectLst/>
                <a:uLnTx/>
                <a:uFillTx/>
                <a:latin typeface="Arial"/>
                <a:ea typeface="+mn-ea"/>
                <a:cs typeface="+mn-cs"/>
              </a:rPr>
              <a:t>Equivant</a:t>
            </a:r>
          </a:p>
          <a:p>
            <a:pPr lvl="1"/>
            <a:endParaRPr lang="en-US" sz="1200" dirty="0">
              <a:solidFill>
                <a:schemeClr val="bg2">
                  <a:lumMod val="10000"/>
                </a:schemeClr>
              </a:solidFill>
            </a:endParaRPr>
          </a:p>
          <a:p>
            <a:pPr marL="457200" lvl="1" indent="0">
              <a:buNone/>
            </a:pPr>
            <a:endParaRPr lang="en-US" sz="1200" dirty="0">
              <a:solidFill>
                <a:schemeClr val="bg2">
                  <a:lumMod val="10000"/>
                </a:schemeClr>
              </a:solidFill>
            </a:endParaRPr>
          </a:p>
          <a:p>
            <a:pPr marL="457200" lvl="1" indent="0">
              <a:buNone/>
            </a:pPr>
            <a:endParaRPr lang="en-US" sz="1200" dirty="0">
              <a:solidFill>
                <a:schemeClr val="bg2">
                  <a:lumMod val="10000"/>
                </a:schemeClr>
              </a:solidFill>
            </a:endParaRPr>
          </a:p>
          <a:p>
            <a:pPr marL="457200" lvl="1" indent="0">
              <a:buNone/>
            </a:pPr>
            <a:endParaRPr lang="en-US" sz="1200" dirty="0">
              <a:solidFill>
                <a:schemeClr val="bg2">
                  <a:lumMod val="10000"/>
                </a:schemeClr>
              </a:solidFill>
            </a:endParaRPr>
          </a:p>
        </p:txBody>
      </p:sp>
      <p:sp>
        <p:nvSpPr>
          <p:cNvPr id="4" name="Slide Number Placeholder 3">
            <a:extLst>
              <a:ext uri="{FF2B5EF4-FFF2-40B4-BE49-F238E27FC236}">
                <a16:creationId xmlns:a16="http://schemas.microsoft.com/office/drawing/2014/main" id="{8688A2C6-0A54-4116-8F03-96F4AAB77BF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9" name="TextBox 18">
            <a:extLst>
              <a:ext uri="{FF2B5EF4-FFF2-40B4-BE49-F238E27FC236}">
                <a16:creationId xmlns:a16="http://schemas.microsoft.com/office/drawing/2014/main" id="{2D77DABB-8DA6-4F45-ADBD-A157DA65FA69}"/>
              </a:ext>
            </a:extLst>
          </p:cNvPr>
          <p:cNvSpPr txBox="1"/>
          <p:nvPr/>
        </p:nvSpPr>
        <p:spPr>
          <a:xfrm>
            <a:off x="6156895" y="1939467"/>
            <a:ext cx="7422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S&amp;T</a:t>
            </a:r>
          </a:p>
        </p:txBody>
      </p:sp>
      <p:pic>
        <p:nvPicPr>
          <p:cNvPr id="29" name="Picture 28">
            <a:extLst>
              <a:ext uri="{FF2B5EF4-FFF2-40B4-BE49-F238E27FC236}">
                <a16:creationId xmlns:a16="http://schemas.microsoft.com/office/drawing/2014/main" id="{0460E344-4887-407C-8D89-168F7E38389E}"/>
              </a:ext>
            </a:extLst>
          </p:cNvPr>
          <p:cNvPicPr>
            <a:picLocks noChangeAspect="1"/>
          </p:cNvPicPr>
          <p:nvPr/>
        </p:nvPicPr>
        <p:blipFill>
          <a:blip r:embed="rId4"/>
          <a:stretch>
            <a:fillRect/>
          </a:stretch>
        </p:blipFill>
        <p:spPr>
          <a:xfrm flipH="1">
            <a:off x="10820425" y="4601856"/>
            <a:ext cx="1047400" cy="1399349"/>
          </a:xfrm>
          <a:prstGeom prst="rect">
            <a:avLst/>
          </a:prstGeom>
        </p:spPr>
      </p:pic>
      <p:sp>
        <p:nvSpPr>
          <p:cNvPr id="32" name="TextBox 31">
            <a:extLst>
              <a:ext uri="{FF2B5EF4-FFF2-40B4-BE49-F238E27FC236}">
                <a16:creationId xmlns:a16="http://schemas.microsoft.com/office/drawing/2014/main" id="{7006F7A8-9C7B-49BE-B2B6-504DE6BA15B6}"/>
              </a:ext>
            </a:extLst>
          </p:cNvPr>
          <p:cNvSpPr txBox="1"/>
          <p:nvPr/>
        </p:nvSpPr>
        <p:spPr>
          <a:xfrm>
            <a:off x="10318154" y="6052667"/>
            <a:ext cx="1863816" cy="799643"/>
          </a:xfrm>
          <a:prstGeom prst="rect">
            <a:avLst/>
          </a:prstGeom>
          <a:solidFill>
            <a:schemeClr val="accent1">
              <a:lumMod val="20000"/>
              <a:lumOff val="80000"/>
            </a:schemeClr>
          </a:solidFill>
        </p:spPr>
        <p:txBody>
          <a:bodyPr vert="horz" lIns="91440" tIns="45720" rIns="91440" bIns="45720" rtlCol="0">
            <a:normAutofit/>
          </a:bodyPr>
          <a:lstStyle/>
          <a:p>
            <a:pPr marL="228600" marR="0" lvl="1" indent="0" algn="l" defTabSz="914400" rtl="0" eaLnBrk="1" fontAlgn="auto" latinLnBrk="0" hangingPunct="1">
              <a:lnSpc>
                <a:spcPct val="90000"/>
              </a:lnSpc>
              <a:spcBef>
                <a:spcPct val="0"/>
              </a:spcBef>
              <a:spcAft>
                <a:spcPts val="600"/>
              </a:spcAft>
              <a:buClrTx/>
              <a:buSzTx/>
              <a:buFontTx/>
              <a:buNone/>
              <a:tabLst/>
              <a:defRPr/>
            </a:pPr>
            <a:r>
              <a:rPr kumimoji="0" lang="en-US" sz="1200" b="1" i="0" u="none" strike="noStrike" kern="1200" cap="none" spc="0" normalizeH="0" baseline="0" noProof="0" dirty="0">
                <a:ln>
                  <a:noFill/>
                </a:ln>
                <a:solidFill>
                  <a:srgbClr val="EEECE1">
                    <a:lumMod val="10000"/>
                  </a:srgbClr>
                </a:solidFill>
                <a:effectLst/>
                <a:uLnTx/>
                <a:uFillTx/>
                <a:latin typeface="Arial"/>
                <a:ea typeface="+mn-ea"/>
                <a:cs typeface="+mn-cs"/>
              </a:rPr>
              <a:t>Ms. Carol Geyer</a:t>
            </a:r>
          </a:p>
          <a:p>
            <a:pPr marL="228600" marR="0" lvl="1" indent="0" algn="l" defTabSz="914400" rtl="0" eaLnBrk="1" fontAlgn="auto" latinLnBrk="0" hangingPunct="1">
              <a:lnSpc>
                <a:spcPct val="90000"/>
              </a:lnSpc>
              <a:spcBef>
                <a:spcPct val="0"/>
              </a:spcBef>
              <a:spcAft>
                <a:spcPts val="600"/>
              </a:spcAft>
              <a:buClrTx/>
              <a:buSzTx/>
              <a:buFontTx/>
              <a:buNone/>
              <a:tabLst/>
              <a:defRPr/>
            </a:pPr>
            <a:r>
              <a:rPr kumimoji="0" lang="en-US" sz="12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rPr>
              <a:t>– OASIS Open Chief Development Officer</a:t>
            </a:r>
          </a:p>
        </p:txBody>
      </p:sp>
      <p:sp>
        <p:nvSpPr>
          <p:cNvPr id="34" name="TextBox 33">
            <a:extLst>
              <a:ext uri="{FF2B5EF4-FFF2-40B4-BE49-F238E27FC236}">
                <a16:creationId xmlns:a16="http://schemas.microsoft.com/office/drawing/2014/main" id="{C595C805-7EF3-48AF-BE19-DB244AC8AEF5}"/>
              </a:ext>
            </a:extLst>
          </p:cNvPr>
          <p:cNvSpPr txBox="1"/>
          <p:nvPr/>
        </p:nvSpPr>
        <p:spPr>
          <a:xfrm>
            <a:off x="573879" y="59332"/>
            <a:ext cx="896912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NIEMOpen Current SPONSORS “No Change”</a:t>
            </a:r>
          </a:p>
        </p:txBody>
      </p:sp>
      <p:sp>
        <p:nvSpPr>
          <p:cNvPr id="35" name="Content Placeholder 2">
            <a:extLst>
              <a:ext uri="{FF2B5EF4-FFF2-40B4-BE49-F238E27FC236}">
                <a16:creationId xmlns:a16="http://schemas.microsoft.com/office/drawing/2014/main" id="{B0D0F153-36E8-436C-A8FE-4114F8FB8075}"/>
              </a:ext>
            </a:extLst>
          </p:cNvPr>
          <p:cNvSpPr txBox="1">
            <a:spLocks/>
          </p:cNvSpPr>
          <p:nvPr/>
        </p:nvSpPr>
        <p:spPr>
          <a:xfrm>
            <a:off x="573879" y="3325749"/>
            <a:ext cx="2465533" cy="190486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In Discussions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Microsoft</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DHS OBIM</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DND, Canada</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DOJ</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endPar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sp>
        <p:nvSpPr>
          <p:cNvPr id="36" name="Content Placeholder 2">
            <a:extLst>
              <a:ext uri="{FF2B5EF4-FFF2-40B4-BE49-F238E27FC236}">
                <a16:creationId xmlns:a16="http://schemas.microsoft.com/office/drawing/2014/main" id="{688EDADE-EFF7-41DE-8AC2-417D337F3805}"/>
              </a:ext>
            </a:extLst>
          </p:cNvPr>
          <p:cNvSpPr txBox="1">
            <a:spLocks/>
          </p:cNvSpPr>
          <p:nvPr/>
        </p:nvSpPr>
        <p:spPr>
          <a:xfrm>
            <a:off x="531425" y="4488287"/>
            <a:ext cx="2710489" cy="178981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Expressed Interest</a:t>
            </a:r>
            <a:endPar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MITRE</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Veterans Administration</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Tyler technologies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Ernst &amp; Young</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NIST</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DISA</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NOAA</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Pinary</a:t>
            </a: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pic>
        <p:nvPicPr>
          <p:cNvPr id="10" name="Picture 9">
            <a:extLst>
              <a:ext uri="{FF2B5EF4-FFF2-40B4-BE49-F238E27FC236}">
                <a16:creationId xmlns:a16="http://schemas.microsoft.com/office/drawing/2014/main" id="{DCEB5EF0-7144-4C79-B491-16A8E2A32000}"/>
              </a:ext>
            </a:extLst>
          </p:cNvPr>
          <p:cNvPicPr>
            <a:picLocks noChangeAspect="1"/>
          </p:cNvPicPr>
          <p:nvPr/>
        </p:nvPicPr>
        <p:blipFill>
          <a:blip r:embed="rId5"/>
          <a:stretch>
            <a:fillRect/>
          </a:stretch>
        </p:blipFill>
        <p:spPr>
          <a:xfrm>
            <a:off x="3252710" y="4908288"/>
            <a:ext cx="1526599" cy="478802"/>
          </a:xfrm>
          <a:prstGeom prst="rect">
            <a:avLst/>
          </a:prstGeom>
        </p:spPr>
      </p:pic>
      <p:grpSp>
        <p:nvGrpSpPr>
          <p:cNvPr id="25" name="Group 24">
            <a:extLst>
              <a:ext uri="{FF2B5EF4-FFF2-40B4-BE49-F238E27FC236}">
                <a16:creationId xmlns:a16="http://schemas.microsoft.com/office/drawing/2014/main" id="{149524FE-E12A-4BBC-9DBF-A59F91445615}"/>
              </a:ext>
            </a:extLst>
          </p:cNvPr>
          <p:cNvGrpSpPr/>
          <p:nvPr/>
        </p:nvGrpSpPr>
        <p:grpSpPr>
          <a:xfrm>
            <a:off x="6144590" y="3503877"/>
            <a:ext cx="1973170" cy="975387"/>
            <a:chOff x="6180291" y="3026189"/>
            <a:chExt cx="1973170" cy="975387"/>
          </a:xfrm>
        </p:grpSpPr>
        <p:pic>
          <p:nvPicPr>
            <p:cNvPr id="12" name="Picture 11">
              <a:extLst>
                <a:ext uri="{FF2B5EF4-FFF2-40B4-BE49-F238E27FC236}">
                  <a16:creationId xmlns:a16="http://schemas.microsoft.com/office/drawing/2014/main" id="{EAC52ABA-C1A7-4925-959F-96186112A7AB}"/>
                </a:ext>
              </a:extLst>
            </p:cNvPr>
            <p:cNvPicPr>
              <a:picLocks noChangeAspect="1"/>
            </p:cNvPicPr>
            <p:nvPr/>
          </p:nvPicPr>
          <p:blipFill>
            <a:blip r:embed="rId6"/>
            <a:stretch>
              <a:fillRect/>
            </a:stretch>
          </p:blipFill>
          <p:spPr>
            <a:xfrm>
              <a:off x="6180291" y="3064581"/>
              <a:ext cx="1798689" cy="626972"/>
            </a:xfrm>
            <a:prstGeom prst="rect">
              <a:avLst/>
            </a:prstGeom>
          </p:spPr>
        </p:pic>
        <p:pic>
          <p:nvPicPr>
            <p:cNvPr id="13" name="Picture 12">
              <a:extLst>
                <a:ext uri="{FF2B5EF4-FFF2-40B4-BE49-F238E27FC236}">
                  <a16:creationId xmlns:a16="http://schemas.microsoft.com/office/drawing/2014/main" id="{A99C8E85-B840-4B85-9A1C-5677BE3D5173}"/>
                </a:ext>
              </a:extLst>
            </p:cNvPr>
            <p:cNvPicPr>
              <a:picLocks noChangeAspect="1"/>
            </p:cNvPicPr>
            <p:nvPr/>
          </p:nvPicPr>
          <p:blipFill>
            <a:blip r:embed="rId7"/>
            <a:stretch>
              <a:fillRect/>
            </a:stretch>
          </p:blipFill>
          <p:spPr>
            <a:xfrm>
              <a:off x="7296304" y="3089447"/>
              <a:ext cx="857157" cy="912129"/>
            </a:xfrm>
            <a:prstGeom prst="rect">
              <a:avLst/>
            </a:prstGeom>
            <a:ln>
              <a:noFill/>
            </a:ln>
            <a:effectLst>
              <a:softEdge rad="112500"/>
            </a:effectLst>
          </p:spPr>
        </p:pic>
        <p:sp>
          <p:nvSpPr>
            <p:cNvPr id="17" name="TextBox 16">
              <a:extLst>
                <a:ext uri="{FF2B5EF4-FFF2-40B4-BE49-F238E27FC236}">
                  <a16:creationId xmlns:a16="http://schemas.microsoft.com/office/drawing/2014/main" id="{EF33CEC7-0FE8-44F1-8E5D-477D57E92672}"/>
                </a:ext>
              </a:extLst>
            </p:cNvPr>
            <p:cNvSpPr txBox="1"/>
            <p:nvPr/>
          </p:nvSpPr>
          <p:spPr>
            <a:xfrm flipH="1">
              <a:off x="6194563" y="3026189"/>
              <a:ext cx="8548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DHS OBIM </a:t>
              </a:r>
            </a:p>
          </p:txBody>
        </p:sp>
      </p:grpSp>
      <p:pic>
        <p:nvPicPr>
          <p:cNvPr id="21" name="Picture 20">
            <a:extLst>
              <a:ext uri="{FF2B5EF4-FFF2-40B4-BE49-F238E27FC236}">
                <a16:creationId xmlns:a16="http://schemas.microsoft.com/office/drawing/2014/main" id="{867E9779-395B-4706-9D94-555B8276E611}"/>
              </a:ext>
            </a:extLst>
          </p:cNvPr>
          <p:cNvPicPr>
            <a:picLocks noChangeAspect="1"/>
          </p:cNvPicPr>
          <p:nvPr/>
        </p:nvPicPr>
        <p:blipFill>
          <a:blip r:embed="rId8"/>
          <a:stretch>
            <a:fillRect/>
          </a:stretch>
        </p:blipFill>
        <p:spPr>
          <a:xfrm>
            <a:off x="9202378" y="4900575"/>
            <a:ext cx="1487264" cy="723339"/>
          </a:xfrm>
          <a:prstGeom prst="rect">
            <a:avLst/>
          </a:prstGeom>
        </p:spPr>
      </p:pic>
      <p:pic>
        <p:nvPicPr>
          <p:cNvPr id="15" name="Picture 14" descr="A close up of a logo&#10;&#10;Description automatically generated with low confidence">
            <a:extLst>
              <a:ext uri="{FF2B5EF4-FFF2-40B4-BE49-F238E27FC236}">
                <a16:creationId xmlns:a16="http://schemas.microsoft.com/office/drawing/2014/main" id="{B0A20AB9-C032-49A5-97B0-7FF59B5567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18933" y="3512875"/>
            <a:ext cx="2262806" cy="523462"/>
          </a:xfrm>
          <a:prstGeom prst="rect">
            <a:avLst/>
          </a:prstGeom>
        </p:spPr>
      </p:pic>
      <p:pic>
        <p:nvPicPr>
          <p:cNvPr id="23" name="Picture 22">
            <a:extLst>
              <a:ext uri="{FF2B5EF4-FFF2-40B4-BE49-F238E27FC236}">
                <a16:creationId xmlns:a16="http://schemas.microsoft.com/office/drawing/2014/main" id="{0BC3C79C-FA6B-425B-B9A3-EE228F2DF16A}"/>
              </a:ext>
            </a:extLst>
          </p:cNvPr>
          <p:cNvPicPr>
            <a:picLocks noChangeAspect="1"/>
          </p:cNvPicPr>
          <p:nvPr/>
        </p:nvPicPr>
        <p:blipFill>
          <a:blip r:embed="rId10"/>
          <a:stretch>
            <a:fillRect/>
          </a:stretch>
        </p:blipFill>
        <p:spPr>
          <a:xfrm>
            <a:off x="6789887" y="4902444"/>
            <a:ext cx="1611295" cy="592490"/>
          </a:xfrm>
          <a:prstGeom prst="rect">
            <a:avLst/>
          </a:prstGeom>
        </p:spPr>
      </p:pic>
      <p:pic>
        <p:nvPicPr>
          <p:cNvPr id="31" name="Picture 30">
            <a:extLst>
              <a:ext uri="{FF2B5EF4-FFF2-40B4-BE49-F238E27FC236}">
                <a16:creationId xmlns:a16="http://schemas.microsoft.com/office/drawing/2014/main" id="{D16C5561-C62E-4058-A857-D76C1F826886}"/>
              </a:ext>
            </a:extLst>
          </p:cNvPr>
          <p:cNvPicPr>
            <a:picLocks noChangeAspect="1"/>
          </p:cNvPicPr>
          <p:nvPr/>
        </p:nvPicPr>
        <p:blipFill>
          <a:blip r:embed="rId11"/>
          <a:stretch>
            <a:fillRect/>
          </a:stretch>
        </p:blipFill>
        <p:spPr>
          <a:xfrm>
            <a:off x="8563405" y="4491798"/>
            <a:ext cx="1047398" cy="1240335"/>
          </a:xfrm>
          <a:prstGeom prst="rect">
            <a:avLst/>
          </a:prstGeom>
        </p:spPr>
      </p:pic>
      <p:sp>
        <p:nvSpPr>
          <p:cNvPr id="2" name="TextBox 1">
            <a:extLst>
              <a:ext uri="{FF2B5EF4-FFF2-40B4-BE49-F238E27FC236}">
                <a16:creationId xmlns:a16="http://schemas.microsoft.com/office/drawing/2014/main" id="{DA3D13B9-17F8-4BDE-BB09-C0BED79C2E38}"/>
              </a:ext>
            </a:extLst>
          </p:cNvPr>
          <p:cNvSpPr txBox="1"/>
          <p:nvPr/>
        </p:nvSpPr>
        <p:spPr>
          <a:xfrm>
            <a:off x="6284125" y="1429394"/>
            <a:ext cx="58381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S&amp;T</a:t>
            </a:r>
          </a:p>
        </p:txBody>
      </p:sp>
      <p:sp>
        <p:nvSpPr>
          <p:cNvPr id="14" name="TextBox 13">
            <a:extLst>
              <a:ext uri="{FF2B5EF4-FFF2-40B4-BE49-F238E27FC236}">
                <a16:creationId xmlns:a16="http://schemas.microsoft.com/office/drawing/2014/main" id="{2479892D-B264-4BF7-946A-F2CA0C005A93}"/>
              </a:ext>
            </a:extLst>
          </p:cNvPr>
          <p:cNvSpPr txBox="1"/>
          <p:nvPr/>
        </p:nvSpPr>
        <p:spPr>
          <a:xfrm flipH="1">
            <a:off x="4150311" y="567842"/>
            <a:ext cx="5247952" cy="584775"/>
          </a:xfrm>
          <a:prstGeom prst="rect">
            <a:avLst/>
          </a:prstGeom>
          <a:noFill/>
          <a:ln w="38100">
            <a:solidFill>
              <a:schemeClr val="tx2">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60000"/>
                    <a:lumOff val="40000"/>
                  </a:srgbClr>
                </a:solidFill>
                <a:effectLst/>
                <a:uLnTx/>
                <a:uFillTx/>
                <a:latin typeface="Arial"/>
                <a:ea typeface="+mn-ea"/>
                <a:cs typeface="+mn-cs"/>
              </a:rPr>
              <a:t>9 Sponsors, </a:t>
            </a:r>
            <a:r>
              <a:rPr kumimoji="0" lang="en-US" sz="3200" b="1" i="0" u="none" strike="noStrike" kern="1200" cap="none" spc="0" normalizeH="0" baseline="0" noProof="0" dirty="0">
                <a:ln>
                  <a:noFill/>
                </a:ln>
                <a:solidFill>
                  <a:srgbClr val="FF0000"/>
                </a:solidFill>
                <a:effectLst/>
                <a:uLnTx/>
                <a:uFillTx/>
                <a:latin typeface="Arial"/>
                <a:ea typeface="+mn-ea"/>
                <a:cs typeface="+mn-cs"/>
              </a:rPr>
              <a:t>3 Premier</a:t>
            </a:r>
          </a:p>
        </p:txBody>
      </p:sp>
      <p:pic>
        <p:nvPicPr>
          <p:cNvPr id="6" name="Picture 5">
            <a:extLst>
              <a:ext uri="{FF2B5EF4-FFF2-40B4-BE49-F238E27FC236}">
                <a16:creationId xmlns:a16="http://schemas.microsoft.com/office/drawing/2014/main" id="{EB193D8E-840E-422F-AEC0-57576406E3E9}"/>
              </a:ext>
            </a:extLst>
          </p:cNvPr>
          <p:cNvPicPr>
            <a:picLocks noChangeAspect="1"/>
          </p:cNvPicPr>
          <p:nvPr/>
        </p:nvPicPr>
        <p:blipFill>
          <a:blip r:embed="rId12"/>
          <a:stretch>
            <a:fillRect/>
          </a:stretch>
        </p:blipFill>
        <p:spPr>
          <a:xfrm>
            <a:off x="7267366" y="2402851"/>
            <a:ext cx="896899" cy="838571"/>
          </a:xfrm>
          <a:prstGeom prst="rect">
            <a:avLst/>
          </a:prstGeom>
        </p:spPr>
      </p:pic>
      <p:pic>
        <p:nvPicPr>
          <p:cNvPr id="7" name="Picture 6">
            <a:extLst>
              <a:ext uri="{FF2B5EF4-FFF2-40B4-BE49-F238E27FC236}">
                <a16:creationId xmlns:a16="http://schemas.microsoft.com/office/drawing/2014/main" id="{B137CBDE-C62D-4BC3-A506-5C625E99AEE4}"/>
              </a:ext>
            </a:extLst>
          </p:cNvPr>
          <p:cNvPicPr>
            <a:picLocks noChangeAspect="1"/>
          </p:cNvPicPr>
          <p:nvPr/>
        </p:nvPicPr>
        <p:blipFill>
          <a:blip r:embed="rId13"/>
          <a:stretch>
            <a:fillRect/>
          </a:stretch>
        </p:blipFill>
        <p:spPr>
          <a:xfrm>
            <a:off x="3975527" y="1227196"/>
            <a:ext cx="1611186" cy="790745"/>
          </a:xfrm>
          <a:prstGeom prst="rect">
            <a:avLst/>
          </a:prstGeom>
        </p:spPr>
      </p:pic>
      <p:pic>
        <p:nvPicPr>
          <p:cNvPr id="8" name="Picture 7">
            <a:extLst>
              <a:ext uri="{FF2B5EF4-FFF2-40B4-BE49-F238E27FC236}">
                <a16:creationId xmlns:a16="http://schemas.microsoft.com/office/drawing/2014/main" id="{5A0D7C04-7CB3-4CBC-A8AE-EE8AD381F486}"/>
              </a:ext>
            </a:extLst>
          </p:cNvPr>
          <p:cNvPicPr>
            <a:picLocks noChangeAspect="1"/>
          </p:cNvPicPr>
          <p:nvPr/>
        </p:nvPicPr>
        <p:blipFill>
          <a:blip r:embed="rId14"/>
          <a:stretch>
            <a:fillRect/>
          </a:stretch>
        </p:blipFill>
        <p:spPr>
          <a:xfrm>
            <a:off x="9056445" y="1362777"/>
            <a:ext cx="2891293" cy="560260"/>
          </a:xfrm>
          <a:prstGeom prst="rect">
            <a:avLst/>
          </a:prstGeom>
        </p:spPr>
      </p:pic>
      <p:pic>
        <p:nvPicPr>
          <p:cNvPr id="9" name="Picture 8">
            <a:extLst>
              <a:ext uri="{FF2B5EF4-FFF2-40B4-BE49-F238E27FC236}">
                <a16:creationId xmlns:a16="http://schemas.microsoft.com/office/drawing/2014/main" id="{1B53FC82-F0B6-47D4-81DD-2FCF8A1C6727}"/>
              </a:ext>
            </a:extLst>
          </p:cNvPr>
          <p:cNvPicPr>
            <a:picLocks noChangeAspect="1"/>
          </p:cNvPicPr>
          <p:nvPr/>
        </p:nvPicPr>
        <p:blipFill>
          <a:blip r:embed="rId15"/>
          <a:stretch>
            <a:fillRect/>
          </a:stretch>
        </p:blipFill>
        <p:spPr>
          <a:xfrm>
            <a:off x="8006874" y="1263925"/>
            <a:ext cx="896898" cy="838570"/>
          </a:xfrm>
          <a:prstGeom prst="rect">
            <a:avLst/>
          </a:prstGeom>
        </p:spPr>
      </p:pic>
      <p:pic>
        <p:nvPicPr>
          <p:cNvPr id="5" name="Picture 4">
            <a:extLst>
              <a:ext uri="{FF2B5EF4-FFF2-40B4-BE49-F238E27FC236}">
                <a16:creationId xmlns:a16="http://schemas.microsoft.com/office/drawing/2014/main" id="{F088C8F8-1B21-4C7D-8F55-44501BD5D7E1}"/>
              </a:ext>
            </a:extLst>
          </p:cNvPr>
          <p:cNvPicPr>
            <a:picLocks noChangeAspect="1"/>
          </p:cNvPicPr>
          <p:nvPr/>
        </p:nvPicPr>
        <p:blipFill>
          <a:blip r:embed="rId16"/>
          <a:stretch>
            <a:fillRect/>
          </a:stretch>
        </p:blipFill>
        <p:spPr>
          <a:xfrm>
            <a:off x="2602206" y="961773"/>
            <a:ext cx="1051202" cy="1109040"/>
          </a:xfrm>
          <a:prstGeom prst="rect">
            <a:avLst/>
          </a:prstGeom>
        </p:spPr>
      </p:pic>
      <p:pic>
        <p:nvPicPr>
          <p:cNvPr id="18" name="Picture 17" descr="Logo&#10;&#10;Description automatically generated">
            <a:extLst>
              <a:ext uri="{FF2B5EF4-FFF2-40B4-BE49-F238E27FC236}">
                <a16:creationId xmlns:a16="http://schemas.microsoft.com/office/drawing/2014/main" id="{89191AE0-CC5E-44EA-B0A9-CF7CDBCBBEF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350865" y="2486991"/>
            <a:ext cx="1726214" cy="759062"/>
          </a:xfrm>
          <a:prstGeom prst="rect">
            <a:avLst/>
          </a:prstGeom>
        </p:spPr>
      </p:pic>
      <p:pic>
        <p:nvPicPr>
          <p:cNvPr id="26" name="Picture 25" descr="Logo&#10;&#10;Description automatically generated with low confidence">
            <a:extLst>
              <a:ext uri="{FF2B5EF4-FFF2-40B4-BE49-F238E27FC236}">
                <a16:creationId xmlns:a16="http://schemas.microsoft.com/office/drawing/2014/main" id="{321CD51E-E8B8-46F8-8468-1971EA93785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357387" y="2335525"/>
            <a:ext cx="2237804" cy="711278"/>
          </a:xfrm>
          <a:prstGeom prst="rect">
            <a:avLst/>
          </a:prstGeom>
        </p:spPr>
      </p:pic>
      <p:pic>
        <p:nvPicPr>
          <p:cNvPr id="24" name="Picture 23" descr="Logo&#10;&#10;Description automatically generated with medium confidence">
            <a:extLst>
              <a:ext uri="{FF2B5EF4-FFF2-40B4-BE49-F238E27FC236}">
                <a16:creationId xmlns:a16="http://schemas.microsoft.com/office/drawing/2014/main" id="{B2A6CAAE-39AB-4F1F-89BB-6B3CC576D89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29202" y="1172818"/>
            <a:ext cx="950637" cy="877201"/>
          </a:xfrm>
          <a:prstGeom prst="rect">
            <a:avLst/>
          </a:prstGeom>
        </p:spPr>
      </p:pic>
      <p:sp>
        <p:nvSpPr>
          <p:cNvPr id="16" name="TextBox 15">
            <a:extLst>
              <a:ext uri="{FF2B5EF4-FFF2-40B4-BE49-F238E27FC236}">
                <a16:creationId xmlns:a16="http://schemas.microsoft.com/office/drawing/2014/main" id="{B8CFF295-C063-45AA-B09B-EE97F8575294}"/>
              </a:ext>
            </a:extLst>
          </p:cNvPr>
          <p:cNvSpPr txBox="1"/>
          <p:nvPr/>
        </p:nvSpPr>
        <p:spPr>
          <a:xfrm>
            <a:off x="2704218" y="2064787"/>
            <a:ext cx="921806" cy="3013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p:txBody>
      </p:sp>
      <p:sp>
        <p:nvSpPr>
          <p:cNvPr id="37" name="TextBox 36">
            <a:extLst>
              <a:ext uri="{FF2B5EF4-FFF2-40B4-BE49-F238E27FC236}">
                <a16:creationId xmlns:a16="http://schemas.microsoft.com/office/drawing/2014/main" id="{7068970C-D4B9-4DA9-9A8E-712B99B6304C}"/>
              </a:ext>
            </a:extLst>
          </p:cNvPr>
          <p:cNvSpPr txBox="1"/>
          <p:nvPr/>
        </p:nvSpPr>
        <p:spPr>
          <a:xfrm>
            <a:off x="4366349" y="2042005"/>
            <a:ext cx="1004322" cy="3013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p:txBody>
      </p:sp>
      <p:sp>
        <p:nvSpPr>
          <p:cNvPr id="38" name="TextBox 37">
            <a:extLst>
              <a:ext uri="{FF2B5EF4-FFF2-40B4-BE49-F238E27FC236}">
                <a16:creationId xmlns:a16="http://schemas.microsoft.com/office/drawing/2014/main" id="{5E3BEAE9-C7C3-4562-891B-5DA32B1C760E}"/>
              </a:ext>
            </a:extLst>
          </p:cNvPr>
          <p:cNvSpPr txBox="1"/>
          <p:nvPr/>
        </p:nvSpPr>
        <p:spPr>
          <a:xfrm>
            <a:off x="6287209" y="2028419"/>
            <a:ext cx="921806" cy="3013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p:txBody>
      </p:sp>
      <p:cxnSp>
        <p:nvCxnSpPr>
          <p:cNvPr id="28" name="Straight Connector 27">
            <a:extLst>
              <a:ext uri="{FF2B5EF4-FFF2-40B4-BE49-F238E27FC236}">
                <a16:creationId xmlns:a16="http://schemas.microsoft.com/office/drawing/2014/main" id="{B6DD81AF-3FDC-42DB-87BF-C2D8DE862EA3}"/>
              </a:ext>
            </a:extLst>
          </p:cNvPr>
          <p:cNvCxnSpPr/>
          <p:nvPr/>
        </p:nvCxnSpPr>
        <p:spPr>
          <a:xfrm flipV="1">
            <a:off x="285447" y="3227836"/>
            <a:ext cx="11582378" cy="104006"/>
          </a:xfrm>
          <a:prstGeom prst="line">
            <a:avLst/>
          </a:prstGeom>
          <a:ln w="381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pic>
        <p:nvPicPr>
          <p:cNvPr id="33" name="Picture 32" descr="A picture containing diagram&#10;&#10;Description automatically generated">
            <a:extLst>
              <a:ext uri="{FF2B5EF4-FFF2-40B4-BE49-F238E27FC236}">
                <a16:creationId xmlns:a16="http://schemas.microsoft.com/office/drawing/2014/main" id="{1AFD9094-A29F-AC1B-EC8B-1E2A8576F0D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18329" y="5506987"/>
            <a:ext cx="1047398" cy="1047398"/>
          </a:xfrm>
          <a:prstGeom prst="rect">
            <a:avLst/>
          </a:prstGeom>
        </p:spPr>
      </p:pic>
      <p:pic>
        <p:nvPicPr>
          <p:cNvPr id="39" name="Picture 38" descr="Logo&#10;&#10;Description automatically generated">
            <a:extLst>
              <a:ext uri="{FF2B5EF4-FFF2-40B4-BE49-F238E27FC236}">
                <a16:creationId xmlns:a16="http://schemas.microsoft.com/office/drawing/2014/main" id="{D9163BE8-41A0-436C-E4C0-D06B85276D7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07182" y="5534424"/>
            <a:ext cx="1007908" cy="1007908"/>
          </a:xfrm>
          <a:prstGeom prst="rect">
            <a:avLst/>
          </a:prstGeom>
        </p:spPr>
      </p:pic>
      <p:pic>
        <p:nvPicPr>
          <p:cNvPr id="41" name="Picture 40" descr="Logo, company name&#10;&#10;Description automatically generated">
            <a:extLst>
              <a:ext uri="{FF2B5EF4-FFF2-40B4-BE49-F238E27FC236}">
                <a16:creationId xmlns:a16="http://schemas.microsoft.com/office/drawing/2014/main" id="{3BECF4D7-1907-437E-FF1B-08B4BCA99E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38400" y="5529537"/>
            <a:ext cx="1214274" cy="1214274"/>
          </a:xfrm>
          <a:prstGeom prst="rect">
            <a:avLst/>
          </a:prstGeom>
        </p:spPr>
      </p:pic>
      <p:pic>
        <p:nvPicPr>
          <p:cNvPr id="1026" name="Picture 2" descr="United States Department of Justice - Wikipedia">
            <a:extLst>
              <a:ext uri="{FF2B5EF4-FFF2-40B4-BE49-F238E27FC236}">
                <a16:creationId xmlns:a16="http://schemas.microsoft.com/office/drawing/2014/main" id="{2A93F395-5561-1961-CF3C-A94C0994F62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323357" y="3494001"/>
            <a:ext cx="1047398" cy="10473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edia-exp1.licdn.com/dms/image/C560BAQEzrNTr7xg9xg...">
            <a:extLst>
              <a:ext uri="{FF2B5EF4-FFF2-40B4-BE49-F238E27FC236}">
                <a16:creationId xmlns:a16="http://schemas.microsoft.com/office/drawing/2014/main" id="{71660436-FF7E-1DA1-4042-D16E4D57A7B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563405" y="3380006"/>
            <a:ext cx="1204987" cy="120498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286E0A-51D1-E52D-4643-FAA266C685A3}"/>
              </a:ext>
            </a:extLst>
          </p:cNvPr>
          <p:cNvSpPr txBox="1"/>
          <p:nvPr/>
        </p:nvSpPr>
        <p:spPr>
          <a:xfrm>
            <a:off x="8144886" y="4355943"/>
            <a:ext cx="211307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B8B8B">
                    <a:lumMod val="50000"/>
                  </a:srgbClr>
                </a:solidFill>
                <a:effectLst/>
                <a:uLnTx/>
                <a:uFillTx/>
                <a:latin typeface="Arial"/>
                <a:ea typeface="+mn-ea"/>
                <a:cs typeface="+mn-cs"/>
              </a:rPr>
              <a:t>Department of National Defense</a:t>
            </a:r>
          </a:p>
        </p:txBody>
      </p:sp>
      <p:pic>
        <p:nvPicPr>
          <p:cNvPr id="44" name="Picture 43" descr="Logo&#10;&#10;Description automatically generated">
            <a:extLst>
              <a:ext uri="{FF2B5EF4-FFF2-40B4-BE49-F238E27FC236}">
                <a16:creationId xmlns:a16="http://schemas.microsoft.com/office/drawing/2014/main" id="{44FD20AE-1329-9C8E-4EDA-621924CFE31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47264" y="2461787"/>
            <a:ext cx="1391348" cy="779635"/>
          </a:xfrm>
          <a:prstGeom prst="rect">
            <a:avLst/>
          </a:prstGeom>
        </p:spPr>
      </p:pic>
    </p:spTree>
    <p:extLst>
      <p:ext uri="{BB962C8B-B14F-4D97-AF65-F5344CB8AC3E}">
        <p14:creationId xmlns:p14="http://schemas.microsoft.com/office/powerpoint/2010/main" val="194153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E3E8DA-ECB5-42C1-972D-C10B1D43F066}"/>
              </a:ext>
            </a:extLst>
          </p:cNvPr>
          <p:cNvSpPr>
            <a:spLocks noGrp="1"/>
          </p:cNvSpPr>
          <p:nvPr>
            <p:ph type="sldNum" sz="quarter" idx="4"/>
          </p:nvPr>
        </p:nvSpPr>
        <p:spPr/>
        <p:txBody>
          <a:bodyPr/>
          <a:lstStyle/>
          <a:p>
            <a:fld id="{6E6030FC-FB78-5E4D-92EA-5D9433591EA9}" type="slidenum">
              <a:rPr lang="en-US" smtClean="0"/>
              <a:pPr/>
              <a:t>17</a:t>
            </a:fld>
            <a:endParaRPr lang="en-US" dirty="0"/>
          </a:p>
        </p:txBody>
      </p:sp>
      <p:sp>
        <p:nvSpPr>
          <p:cNvPr id="3" name="Content Placeholder 4">
            <a:extLst>
              <a:ext uri="{FF2B5EF4-FFF2-40B4-BE49-F238E27FC236}">
                <a16:creationId xmlns:a16="http://schemas.microsoft.com/office/drawing/2014/main" id="{7B080B12-BF2F-4693-81E4-61D0E83662D2}"/>
              </a:ext>
            </a:extLst>
          </p:cNvPr>
          <p:cNvSpPr txBox="1">
            <a:spLocks/>
          </p:cNvSpPr>
          <p:nvPr/>
        </p:nvSpPr>
        <p:spPr>
          <a:xfrm>
            <a:off x="653142" y="880400"/>
            <a:ext cx="3013693" cy="5346229"/>
          </a:xfrm>
          <a:prstGeom prst="rect">
            <a:avLst/>
          </a:prstGeom>
          <a:ln w="19050">
            <a:solidFill>
              <a:srgbClr val="92D050"/>
            </a:solidFill>
          </a:ln>
        </p:spPr>
        <p:txBody>
          <a:bodyPr>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b="1" u="sng" dirty="0">
                <a:solidFill>
                  <a:srgbClr val="00B050"/>
                </a:solidFill>
              </a:rPr>
              <a:t>Complete</a:t>
            </a:r>
          </a:p>
          <a:p>
            <a:pPr>
              <a:buFont typeface="Wingdings" panose="05000000000000000000" pitchFamily="2" charset="2"/>
              <a:buChar char="ü"/>
            </a:pPr>
            <a:r>
              <a:rPr lang="en-US" sz="1000" b="1" dirty="0">
                <a:solidFill>
                  <a:srgbClr val="00B050"/>
                </a:solidFill>
              </a:rPr>
              <a:t>NIEM Version 6.0 Project Specification (PS01)</a:t>
            </a:r>
          </a:p>
          <a:p>
            <a:pPr>
              <a:buFont typeface="Wingdings" panose="05000000000000000000" pitchFamily="2" charset="2"/>
              <a:buChar char="ü"/>
            </a:pPr>
            <a:r>
              <a:rPr lang="en-US" sz="1000" b="1" dirty="0">
                <a:solidFill>
                  <a:srgbClr val="00B050"/>
                </a:solidFill>
              </a:rPr>
              <a:t>Implement EIN Presswire</a:t>
            </a:r>
          </a:p>
          <a:p>
            <a:pPr>
              <a:buFont typeface="Wingdings" panose="05000000000000000000" pitchFamily="2" charset="2"/>
              <a:buChar char="ü"/>
            </a:pPr>
            <a:r>
              <a:rPr lang="en-US" sz="1000" b="1" dirty="0">
                <a:solidFill>
                  <a:srgbClr val="00B050"/>
                </a:solidFill>
              </a:rPr>
              <a:t>J6 Complete/contribute MEP tool and host on AWS</a:t>
            </a:r>
          </a:p>
          <a:p>
            <a:pPr>
              <a:buFont typeface="Wingdings" panose="05000000000000000000" pitchFamily="2" charset="2"/>
              <a:buChar char="ü"/>
            </a:pPr>
            <a:r>
              <a:rPr lang="en-US" sz="1000" b="1" dirty="0">
                <a:solidFill>
                  <a:srgbClr val="00B050"/>
                </a:solidFill>
              </a:rPr>
              <a:t>Implement LearnPress LMS</a:t>
            </a:r>
          </a:p>
          <a:p>
            <a:pPr>
              <a:buFont typeface="Wingdings" panose="05000000000000000000" pitchFamily="2" charset="2"/>
              <a:buChar char="ü"/>
            </a:pPr>
            <a:r>
              <a:rPr lang="en-US" sz="1000" b="1" dirty="0">
                <a:solidFill>
                  <a:srgbClr val="00B050"/>
                </a:solidFill>
              </a:rPr>
              <a:t>Complete/IOC MEP Builder Tool</a:t>
            </a:r>
          </a:p>
          <a:p>
            <a:pPr>
              <a:buFont typeface="Wingdings" panose="05000000000000000000" pitchFamily="2" charset="2"/>
              <a:buChar char="ü"/>
            </a:pPr>
            <a:r>
              <a:rPr lang="en-US" sz="1000" b="1" dirty="0">
                <a:solidFill>
                  <a:srgbClr val="00B050"/>
                </a:solidFill>
              </a:rPr>
              <a:t>Complete NIEM API 2.0</a:t>
            </a: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b="1"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lvl="1"/>
            <a:endParaRPr lang="en-US" sz="1000" dirty="0"/>
          </a:p>
        </p:txBody>
      </p:sp>
      <p:pic>
        <p:nvPicPr>
          <p:cNvPr id="6" name="Picture 5">
            <a:extLst>
              <a:ext uri="{FF2B5EF4-FFF2-40B4-BE49-F238E27FC236}">
                <a16:creationId xmlns:a16="http://schemas.microsoft.com/office/drawing/2014/main" id="{63593BF2-80AF-43F3-ADB0-F58CA1BB1868}"/>
              </a:ext>
            </a:extLst>
          </p:cNvPr>
          <p:cNvPicPr>
            <a:picLocks noChangeAspect="1"/>
          </p:cNvPicPr>
          <p:nvPr/>
        </p:nvPicPr>
        <p:blipFill>
          <a:blip r:embed="rId3"/>
          <a:stretch>
            <a:fillRect/>
          </a:stretch>
        </p:blipFill>
        <p:spPr>
          <a:xfrm>
            <a:off x="9861453" y="144341"/>
            <a:ext cx="1896452" cy="565402"/>
          </a:xfrm>
          <a:prstGeom prst="rect">
            <a:avLst/>
          </a:prstGeom>
        </p:spPr>
      </p:pic>
      <p:sp>
        <p:nvSpPr>
          <p:cNvPr id="7" name="Title 3">
            <a:extLst>
              <a:ext uri="{FF2B5EF4-FFF2-40B4-BE49-F238E27FC236}">
                <a16:creationId xmlns:a16="http://schemas.microsoft.com/office/drawing/2014/main" id="{2D4F453F-79A9-4F3B-848D-A9CFE08EDE94}"/>
              </a:ext>
            </a:extLst>
          </p:cNvPr>
          <p:cNvSpPr txBox="1">
            <a:spLocks/>
          </p:cNvSpPr>
          <p:nvPr/>
        </p:nvSpPr>
        <p:spPr>
          <a:xfrm>
            <a:off x="427383" y="318770"/>
            <a:ext cx="7642429" cy="411480"/>
          </a:xfrm>
          <a:prstGeom prst="rect">
            <a:avLst/>
          </a:prstGeom>
        </p:spPr>
        <p:txBody>
          <a:bodyPr/>
          <a:lst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a:lstStyle>
          <a:p>
            <a:r>
              <a:rPr lang="en-US" dirty="0"/>
              <a:t>CY 2024 NIEM Open planning</a:t>
            </a:r>
          </a:p>
        </p:txBody>
      </p:sp>
      <p:sp>
        <p:nvSpPr>
          <p:cNvPr id="9" name="Content Placeholder 5">
            <a:extLst>
              <a:ext uri="{FF2B5EF4-FFF2-40B4-BE49-F238E27FC236}">
                <a16:creationId xmlns:a16="http://schemas.microsoft.com/office/drawing/2014/main" id="{51C2AFD1-54C9-48E5-8872-D7B2C8B17C7F}"/>
              </a:ext>
            </a:extLst>
          </p:cNvPr>
          <p:cNvSpPr txBox="1">
            <a:spLocks/>
          </p:cNvSpPr>
          <p:nvPr/>
        </p:nvSpPr>
        <p:spPr>
          <a:xfrm>
            <a:off x="4491112" y="882404"/>
            <a:ext cx="3209776" cy="5346229"/>
          </a:xfrm>
          <a:prstGeom prst="rect">
            <a:avLst/>
          </a:prstGeom>
          <a:ln w="28575">
            <a:solidFill>
              <a:schemeClr val="accent6">
                <a:lumMod val="75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200" u="sng" dirty="0">
                <a:solidFill>
                  <a:schemeClr val="accent1">
                    <a:lumMod val="75000"/>
                  </a:schemeClr>
                </a:solidFill>
                <a:cs typeface="+mn-cs"/>
              </a:rPr>
              <a:t>Planned/ In Progress 2024</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Submit NIEM 6.0 NDR as PSD/ PS</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Submit NIEM Model Version 6.0 PS02</a:t>
            </a:r>
          </a:p>
          <a:p>
            <a:pPr defTabSz="685800">
              <a:spcBef>
                <a:spcPts val="450"/>
              </a:spcBef>
              <a:spcAft>
                <a:spcPts val="450"/>
              </a:spcAft>
              <a:buFont typeface="Arial" panose="020B0604020202020204" pitchFamily="34" charset="0"/>
              <a:buChar char="•"/>
              <a:defRPr/>
            </a:pPr>
            <a:r>
              <a:rPr lang="en-US" sz="1000" b="1" dirty="0">
                <a:solidFill>
                  <a:schemeClr val="accent1">
                    <a:lumMod val="75000"/>
                  </a:schemeClr>
                </a:solidFill>
              </a:rPr>
              <a:t>Submit NIEM Model Version 6.0 PS02 as an OS</a:t>
            </a:r>
          </a:p>
          <a:p>
            <a:pPr lvl="1" defTabSz="685800">
              <a:spcBef>
                <a:spcPts val="450"/>
              </a:spcBef>
              <a:spcAft>
                <a:spcPts val="450"/>
              </a:spcAft>
              <a:buFont typeface="Arial" panose="020B0604020202020204" pitchFamily="34" charset="0"/>
              <a:buChar char="—"/>
              <a:defRPr/>
            </a:pPr>
            <a:r>
              <a:rPr lang="en-US" sz="1000" b="1" dirty="0">
                <a:solidFill>
                  <a:schemeClr val="accent1">
                    <a:lumMod val="75000"/>
                  </a:schemeClr>
                </a:solidFill>
              </a:rPr>
              <a:t>Solicit 3 statements of use</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Transfer Training Equities to NMO TSC Training Repo</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Update Training Materials to reflect Model Version 6.0 Updates</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Update/integrate LearnPress LMS w/Model Version 6.0</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Complete NIEM API 2.0</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Develop/Complete NIEM Model Version 6.1</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Submit NIEM Model Version 6.1 as Open Project Release</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Complete/contribute CMF tool</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Complete transfer of github.io files to NIEMOpen</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Execute 2025 NIEMOpen Reveal</a:t>
            </a:r>
          </a:p>
          <a:p>
            <a:pPr defTabSz="685800">
              <a:spcBef>
                <a:spcPts val="450"/>
              </a:spcBef>
              <a:spcAft>
                <a:spcPts val="450"/>
              </a:spcAft>
              <a:buFont typeface="Arial" panose="020B0604020202020204" pitchFamily="34" charset="0"/>
              <a:buChar char="•"/>
              <a:defRPr/>
            </a:pPr>
            <a:r>
              <a:rPr lang="en-US" sz="1000" dirty="0">
                <a:solidFill>
                  <a:schemeClr val="accent1">
                    <a:lumMod val="75000"/>
                  </a:schemeClr>
                </a:solidFill>
              </a:rPr>
              <a:t>Complete/IOC MEP Builder Tool</a:t>
            </a:r>
          </a:p>
          <a:p>
            <a:pPr marL="167879" indent="-167879" defTabSz="685800">
              <a:spcBef>
                <a:spcPts val="450"/>
              </a:spcBef>
              <a:spcAft>
                <a:spcPts val="450"/>
              </a:spcAft>
              <a:defRPr/>
            </a:pPr>
            <a:endParaRPr lang="en-US" sz="1000" dirty="0">
              <a:solidFill>
                <a:schemeClr val="accent1">
                  <a:lumMod val="75000"/>
                </a:schemeClr>
              </a:solidFill>
            </a:endParaRPr>
          </a:p>
        </p:txBody>
      </p:sp>
      <p:sp>
        <p:nvSpPr>
          <p:cNvPr id="10" name="Content Placeholder 5">
            <a:extLst>
              <a:ext uri="{FF2B5EF4-FFF2-40B4-BE49-F238E27FC236}">
                <a16:creationId xmlns:a16="http://schemas.microsoft.com/office/drawing/2014/main" id="{5490B590-4D13-4D79-A301-E93E2947510C}"/>
              </a:ext>
            </a:extLst>
          </p:cNvPr>
          <p:cNvSpPr txBox="1">
            <a:spLocks/>
          </p:cNvSpPr>
          <p:nvPr/>
        </p:nvSpPr>
        <p:spPr>
          <a:xfrm>
            <a:off x="8457098" y="881341"/>
            <a:ext cx="3013693" cy="5345288"/>
          </a:xfrm>
          <a:prstGeom prst="rect">
            <a:avLst/>
          </a:prstGeom>
          <a:ln w="28575">
            <a:solidFill>
              <a:schemeClr val="accent4">
                <a:lumMod val="75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200" u="sng" dirty="0">
                <a:solidFill>
                  <a:schemeClr val="accent4">
                    <a:lumMod val="75000"/>
                  </a:schemeClr>
                </a:solidFill>
                <a:cs typeface="+mn-cs"/>
              </a:rPr>
              <a:t>Recurring/On-Going</a:t>
            </a:r>
          </a:p>
          <a:p>
            <a:pPr defTabSz="685800">
              <a:spcBef>
                <a:spcPts val="450"/>
              </a:spcBef>
              <a:spcAft>
                <a:spcPts val="450"/>
              </a:spcAft>
              <a:buFont typeface="Wingdings" panose="05000000000000000000" pitchFamily="2" charset="2"/>
              <a:buChar char="Ø"/>
              <a:defRPr/>
            </a:pPr>
            <a:r>
              <a:rPr lang="en-US" sz="1000" dirty="0">
                <a:solidFill>
                  <a:schemeClr val="accent4">
                    <a:lumMod val="75000"/>
                  </a:schemeClr>
                </a:solidFill>
                <a:latin typeface="Arial" panose="020B0604020202020204"/>
              </a:rPr>
              <a:t>Identify Potential Sponsors/Conduct Outreach</a:t>
            </a:r>
          </a:p>
          <a:p>
            <a:pPr defTabSz="685800">
              <a:spcBef>
                <a:spcPts val="450"/>
              </a:spcBef>
              <a:spcAft>
                <a:spcPts val="450"/>
              </a:spcAft>
              <a:buFont typeface="Wingdings" panose="05000000000000000000" pitchFamily="2" charset="2"/>
              <a:buChar char="Ø"/>
              <a:defRPr/>
            </a:pPr>
            <a:r>
              <a:rPr lang="en-US" sz="1000" dirty="0">
                <a:solidFill>
                  <a:schemeClr val="accent4">
                    <a:lumMod val="75000"/>
                  </a:schemeClr>
                </a:solidFill>
                <a:latin typeface="Arial" panose="020B0604020202020204"/>
              </a:rPr>
              <a:t>Populate OASIS Jira &amp; Confluence Site</a:t>
            </a:r>
          </a:p>
          <a:p>
            <a:pPr defTabSz="685800">
              <a:spcBef>
                <a:spcPts val="450"/>
              </a:spcBef>
              <a:spcAft>
                <a:spcPts val="450"/>
              </a:spcAft>
              <a:buFont typeface="Wingdings" panose="05000000000000000000" pitchFamily="2" charset="2"/>
              <a:buChar char="Ø"/>
              <a:defRPr/>
            </a:pPr>
            <a:r>
              <a:rPr lang="en-US" sz="1000" dirty="0">
                <a:solidFill>
                  <a:schemeClr val="accent4">
                    <a:lumMod val="75000"/>
                  </a:schemeClr>
                </a:solidFill>
                <a:latin typeface="Arial" panose="020B0604020202020204"/>
              </a:rPr>
              <a:t>Conduct Monthly Synch w/ OASIS Staff</a:t>
            </a:r>
          </a:p>
          <a:p>
            <a:pPr defTabSz="685800">
              <a:spcBef>
                <a:spcPts val="450"/>
              </a:spcBef>
              <a:spcAft>
                <a:spcPts val="450"/>
              </a:spcAft>
              <a:buFont typeface="Wingdings" panose="05000000000000000000" pitchFamily="2" charset="2"/>
              <a:buChar char="Ø"/>
              <a:defRPr/>
            </a:pPr>
            <a:r>
              <a:rPr lang="en-US" sz="1000" dirty="0">
                <a:solidFill>
                  <a:schemeClr val="accent4">
                    <a:lumMod val="75000"/>
                  </a:schemeClr>
                </a:solidFill>
                <a:latin typeface="Arial" panose="020B0604020202020204"/>
              </a:rPr>
              <a:t>Obtain Contributor License Agreements</a:t>
            </a:r>
          </a:p>
          <a:p>
            <a:pPr defTabSz="685800">
              <a:spcBef>
                <a:spcPts val="450"/>
              </a:spcBef>
              <a:spcAft>
                <a:spcPts val="450"/>
              </a:spcAft>
              <a:buFont typeface="Wingdings" panose="05000000000000000000" pitchFamily="2" charset="2"/>
              <a:buChar char="Ø"/>
              <a:defRPr/>
            </a:pPr>
            <a:r>
              <a:rPr lang="en-US" sz="1000" dirty="0">
                <a:solidFill>
                  <a:schemeClr val="accent4">
                    <a:lumMod val="75000"/>
                  </a:schemeClr>
                </a:solidFill>
                <a:latin typeface="Arial" panose="020B0604020202020204"/>
              </a:rPr>
              <a:t>Bi-Weekly synch with 2025 Symposium Planning Team</a:t>
            </a:r>
          </a:p>
          <a:p>
            <a:pPr defTabSz="685800">
              <a:spcBef>
                <a:spcPts val="450"/>
              </a:spcBef>
              <a:spcAft>
                <a:spcPts val="450"/>
              </a:spcAft>
              <a:buFont typeface="Wingdings" panose="05000000000000000000" pitchFamily="2" charset="2"/>
              <a:buChar char="Ø"/>
              <a:defRPr/>
            </a:pPr>
            <a:endParaRPr lang="en-US" sz="1000" b="0" dirty="0">
              <a:latin typeface="Arial" panose="020B0604020202020204"/>
            </a:endParaRPr>
          </a:p>
          <a:p>
            <a:pPr marL="0" indent="0" defTabSz="685800">
              <a:spcBef>
                <a:spcPts val="450"/>
              </a:spcBef>
              <a:spcAft>
                <a:spcPts val="450"/>
              </a:spcAft>
              <a:buNone/>
              <a:defRPr/>
            </a:pPr>
            <a:endParaRPr lang="en-US" sz="1000" dirty="0">
              <a:latin typeface="Arial" panose="020B0604020202020204"/>
            </a:endParaRPr>
          </a:p>
        </p:txBody>
      </p:sp>
    </p:spTree>
    <p:extLst>
      <p:ext uri="{BB962C8B-B14F-4D97-AF65-F5344CB8AC3E}">
        <p14:creationId xmlns:p14="http://schemas.microsoft.com/office/powerpoint/2010/main" val="4028439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p:txBody>
          <a:bodyPr/>
          <a:lstStyle/>
          <a:p>
            <a:r>
              <a:rPr lang="en-US" dirty="0"/>
              <a:t>PGB Topics for Consideration &amp; Vote</a:t>
            </a:r>
          </a:p>
        </p:txBody>
      </p:sp>
      <p:sp>
        <p:nvSpPr>
          <p:cNvPr id="3" name="Text Placeholder 2">
            <a:extLst>
              <a:ext uri="{FF2B5EF4-FFF2-40B4-BE49-F238E27FC236}">
                <a16:creationId xmlns:a16="http://schemas.microsoft.com/office/drawing/2014/main" id="{E8452E24-7A9E-4302-B0A3-929355328468}"/>
              </a:ext>
            </a:extLst>
          </p:cNvPr>
          <p:cNvSpPr>
            <a:spLocks noGrp="1"/>
          </p:cNvSpPr>
          <p:nvPr>
            <p:ph type="body" sz="quarter" idx="13"/>
          </p:nvPr>
        </p:nvSpPr>
        <p:spPr>
          <a:xfrm>
            <a:off x="609600" y="843163"/>
            <a:ext cx="10400271" cy="5171673"/>
          </a:xfrm>
        </p:spPr>
        <p:txBody>
          <a:bodyPr>
            <a:normAutofit fontScale="70000" lnSpcReduction="20000"/>
          </a:bodyPr>
          <a:lstStyle/>
          <a:p>
            <a:pPr marL="0" indent="0">
              <a:buNone/>
              <a:defRPr/>
            </a:pPr>
            <a:endParaRPr lang="en-US" dirty="0">
              <a:solidFill>
                <a:schemeClr val="tx1">
                  <a:lumMod val="50000"/>
                </a:schemeClr>
              </a:solidFill>
            </a:endParaRPr>
          </a:p>
          <a:p>
            <a:pPr marL="0" indent="0">
              <a:buNone/>
              <a:defRPr/>
            </a:pPr>
            <a:r>
              <a:rPr lang="en-US" dirty="0">
                <a:solidFill>
                  <a:schemeClr val="tx1">
                    <a:lumMod val="50000"/>
                  </a:schemeClr>
                </a:solidFill>
              </a:rPr>
              <a:t>	</a:t>
            </a:r>
            <a:r>
              <a:rPr lang="en-US" sz="3600" b="1" u="sng" dirty="0">
                <a:solidFill>
                  <a:schemeClr val="tx1">
                    <a:lumMod val="50000"/>
                  </a:schemeClr>
                </a:solidFill>
              </a:rPr>
              <a:t>Motions</a:t>
            </a:r>
          </a:p>
          <a:p>
            <a:pPr marL="914400" lvl="1" indent="-457200">
              <a:buClr>
                <a:srgbClr val="1F497D"/>
              </a:buClr>
              <a:buFont typeface="+mj-lt"/>
              <a:buAutoNum type="arabicPeriod"/>
              <a:defRPr/>
            </a:pPr>
            <a:endParaRPr kumimoji="0" lang="en-US" sz="19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914400" lvl="1" indent="-457200">
              <a:buClr>
                <a:srgbClr val="1F497D"/>
              </a:buClr>
              <a:buFont typeface="+mj-lt"/>
              <a:buAutoNum type="arabicPeriod"/>
              <a:defRPr/>
            </a:pPr>
            <a:r>
              <a:rPr lang="en-US" sz="3600" dirty="0">
                <a:solidFill>
                  <a:srgbClr val="EEECE1">
                    <a:lumMod val="10000"/>
                  </a:srgbClr>
                </a:solidFill>
                <a:latin typeface="Arial"/>
              </a:rPr>
              <a:t>Approve Revised  CY 2024 Q3 &amp; 4 PGB Meeting Dates</a:t>
            </a:r>
          </a:p>
          <a:p>
            <a:pPr marL="914400" lvl="1" indent="-457200">
              <a:buClr>
                <a:srgbClr val="1F497D"/>
              </a:buClr>
              <a:buFont typeface="+mj-lt"/>
              <a:buAutoNum type="arabicPeriod"/>
              <a:defRPr/>
            </a:pPr>
            <a:r>
              <a:rPr lang="en-US" sz="3600" dirty="0">
                <a:solidFill>
                  <a:srgbClr val="EEECE1">
                    <a:lumMod val="10000"/>
                  </a:srgbClr>
                </a:solidFill>
                <a:latin typeface="Arial"/>
              </a:rPr>
              <a:t>Approve resources to secure meeting facilities (Ballroom &amp; 2 breakout rooms) at the National Press Club for the NIEMOpen REVEAL event</a:t>
            </a:r>
          </a:p>
          <a:p>
            <a:pPr marL="914400" lvl="1" indent="-457200">
              <a:buClr>
                <a:srgbClr val="1F497D"/>
              </a:buClr>
              <a:buFont typeface="+mj-lt"/>
              <a:buAutoNum type="arabicPeriod"/>
              <a:defRPr/>
            </a:pPr>
            <a:r>
              <a:rPr lang="en-US" sz="3700" dirty="0">
                <a:solidFill>
                  <a:srgbClr val="EEECE1">
                    <a:lumMod val="10000"/>
                  </a:srgbClr>
                </a:solidFill>
                <a:latin typeface="Arial"/>
              </a:rPr>
              <a:t>Motion to Approve Updating NIEM Model version 6.0 (PS01) to PS02 to redress minor Bug Fixes &amp; administrative corrections</a:t>
            </a:r>
          </a:p>
          <a:p>
            <a:pPr marL="457200" marR="0" lvl="1" indent="0" algn="l" defTabSz="457200" rtl="0" eaLnBrk="1" fontAlgn="auto" latinLnBrk="0" hangingPunct="1">
              <a:lnSpc>
                <a:spcPct val="100000"/>
              </a:lnSpc>
              <a:spcBef>
                <a:spcPct val="20000"/>
              </a:spcBef>
              <a:spcAft>
                <a:spcPts val="0"/>
              </a:spcAft>
              <a:buClr>
                <a:srgbClr val="1F497D"/>
              </a:buClr>
              <a:buSzTx/>
              <a:buNone/>
              <a:tabLst/>
              <a:defRPr/>
            </a:pPr>
            <a:endParaRPr lang="en-US" sz="3700" dirty="0">
              <a:solidFill>
                <a:srgbClr val="EEECE1">
                  <a:lumMod val="10000"/>
                </a:srgbClr>
              </a:solidFill>
              <a:latin typeface="Arial"/>
            </a:endParaRPr>
          </a:p>
          <a:p>
            <a:pPr marL="0" lvl="1" indent="0">
              <a:buNone/>
              <a:defRPr/>
            </a:pPr>
            <a:r>
              <a:rPr lang="en-US" sz="3800" b="1" dirty="0">
                <a:solidFill>
                  <a:schemeClr val="tx1">
                    <a:lumMod val="50000"/>
                  </a:schemeClr>
                </a:solidFill>
              </a:rPr>
              <a:t>	</a:t>
            </a:r>
            <a:r>
              <a:rPr lang="en-US" sz="3800" b="1" u="sng" dirty="0">
                <a:solidFill>
                  <a:schemeClr val="tx1">
                    <a:lumMod val="50000"/>
                  </a:schemeClr>
                </a:solidFill>
              </a:rPr>
              <a:t>Updates</a:t>
            </a:r>
          </a:p>
          <a:p>
            <a:pPr marL="457200" lvl="1" indent="0">
              <a:buNone/>
            </a:pPr>
            <a:endParaRPr lang="en-US" dirty="0">
              <a:solidFill>
                <a:schemeClr val="tx1">
                  <a:lumMod val="50000"/>
                </a:schemeClr>
              </a:solidFill>
            </a:endParaRPr>
          </a:p>
          <a:p>
            <a:pPr lvl="1"/>
            <a:r>
              <a:rPr lang="en-US" sz="3200" dirty="0">
                <a:solidFill>
                  <a:schemeClr val="tx1">
                    <a:lumMod val="50000"/>
                  </a:schemeClr>
                </a:solidFill>
              </a:rPr>
              <a:t>NTAC TSC</a:t>
            </a:r>
          </a:p>
          <a:p>
            <a:pPr lvl="1"/>
            <a:r>
              <a:rPr lang="en-US" sz="3200" dirty="0">
                <a:solidFill>
                  <a:schemeClr val="tx1">
                    <a:lumMod val="50000"/>
                  </a:schemeClr>
                </a:solidFill>
              </a:rPr>
              <a:t>NABC TSC </a:t>
            </a:r>
          </a:p>
          <a:p>
            <a:pPr lvl="1"/>
            <a:r>
              <a:rPr lang="en-US" sz="3400" dirty="0">
                <a:solidFill>
                  <a:schemeClr val="tx1">
                    <a:lumMod val="50000"/>
                  </a:schemeClr>
                </a:solidFill>
              </a:rPr>
              <a:t>NMO TSC</a:t>
            </a:r>
            <a:endParaRPr lang="en-US" sz="3600" dirty="0">
              <a:solidFill>
                <a:schemeClr val="tx1">
                  <a:lumMod val="50000"/>
                </a:schemeClr>
              </a:solidFill>
            </a:endParaRPr>
          </a:p>
          <a:p>
            <a:pPr marL="914400" lvl="2" indent="0">
              <a:buNone/>
            </a:pPr>
            <a:endParaRPr lang="en-US" sz="3400" dirty="0">
              <a:solidFill>
                <a:schemeClr val="tx1">
                  <a:lumMod val="50000"/>
                </a:schemeClr>
              </a:solidFill>
            </a:endParaRPr>
          </a:p>
          <a:p>
            <a:pPr marL="457200" lvl="1" indent="0">
              <a:buNone/>
            </a:pPr>
            <a:endParaRPr lang="en-US" dirty="0">
              <a:solidFill>
                <a:schemeClr val="tx1">
                  <a:lumMod val="50000"/>
                </a:schemeClr>
              </a:solidFill>
            </a:endParaRPr>
          </a:p>
          <a:p>
            <a:pPr marL="457200" lvl="1" indent="0">
              <a:buNone/>
            </a:pPr>
            <a:endParaRPr lang="en-US" dirty="0">
              <a:solidFill>
                <a:srgbClr val="FF0000"/>
              </a:solidFill>
            </a:endParaRPr>
          </a:p>
          <a:p>
            <a:pPr lvl="1"/>
            <a:endParaRPr lang="en-US" dirty="0">
              <a:solidFill>
                <a:srgbClr val="FF0000"/>
              </a:solidFill>
            </a:endParaRPr>
          </a:p>
          <a:p>
            <a:pPr marL="457200" lvl="1" indent="0">
              <a:buNone/>
            </a:pPr>
            <a:endParaRPr lang="en-US" dirty="0"/>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fld id="{6E6030FC-FB78-5E4D-92EA-5D9433591EA9}" type="slidenum">
              <a:rPr lang="en-US" smtClean="0"/>
              <a:pPr/>
              <a:t>18</a:t>
            </a:fld>
            <a:endParaRPr lang="en-US" dirty="0"/>
          </a:p>
        </p:txBody>
      </p:sp>
    </p:spTree>
    <p:extLst>
      <p:ext uri="{BB962C8B-B14F-4D97-AF65-F5344CB8AC3E}">
        <p14:creationId xmlns:p14="http://schemas.microsoft.com/office/powerpoint/2010/main" val="346548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2E4D-37A5-4D6A-9478-96057393945C}"/>
              </a:ext>
            </a:extLst>
          </p:cNvPr>
          <p:cNvSpPr>
            <a:spLocks noGrp="1"/>
          </p:cNvSpPr>
          <p:nvPr>
            <p:ph type="title"/>
          </p:nvPr>
        </p:nvSpPr>
        <p:spPr>
          <a:xfrm>
            <a:off x="609600" y="240701"/>
            <a:ext cx="10972800" cy="1083170"/>
          </a:xfrm>
        </p:spPr>
        <p:txBody>
          <a:bodyPr>
            <a:normAutofit/>
          </a:bodyPr>
          <a:lstStyle/>
          <a:p>
            <a:r>
              <a:rPr lang="en-US" dirty="0"/>
              <a:t>Motion to Approve CY 2024 (Q 3, &amp; 4) Revised PGB Meeting dates</a:t>
            </a:r>
          </a:p>
        </p:txBody>
      </p:sp>
      <p:sp>
        <p:nvSpPr>
          <p:cNvPr id="4" name="Slide Number Placeholder 3">
            <a:extLst>
              <a:ext uri="{FF2B5EF4-FFF2-40B4-BE49-F238E27FC236}">
                <a16:creationId xmlns:a16="http://schemas.microsoft.com/office/drawing/2014/main" id="{232F9F86-FA15-41A5-B9B9-43428562A1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CDBE064F-7427-4BCA-9E66-CC500B588838}"/>
              </a:ext>
            </a:extLst>
          </p:cNvPr>
          <p:cNvSpPr txBox="1">
            <a:spLocks/>
          </p:cNvSpPr>
          <p:nvPr/>
        </p:nvSpPr>
        <p:spPr>
          <a:xfrm flipH="1">
            <a:off x="318316" y="1323871"/>
            <a:ext cx="5329187" cy="2357568"/>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A proposal to approve updating CY 2024 Q  3 &amp; 4 PGB Meeting Dates was submitted as a readahead to PGB Voting Members.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Maker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(NMO-Beth Smalley)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I motion that the following PGB Meeting Dates be accepted for the remainder of CY 2024:</a:t>
            </a:r>
            <a:r>
              <a:rPr kumimoji="0" lang="en-US" sz="1200" b="0" i="0" u="none" strike="noStrike" kern="1200" cap="none" spc="0" normalizeH="0" baseline="0" noProof="0" dirty="0">
                <a:ln>
                  <a:noFill/>
                </a:ln>
                <a:solidFill>
                  <a:srgbClr val="334052"/>
                </a:solidFill>
                <a:effectLst/>
                <a:uLnTx/>
                <a:uFillTx/>
                <a:latin typeface="Arial"/>
                <a:ea typeface="+mn-ea"/>
                <a:cs typeface="+mn-cs"/>
              </a:rPr>
              <a:t>.</a:t>
            </a:r>
          </a:p>
          <a:p>
            <a:pPr marL="2857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endParaRP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291D2442-F680-4AF9-9E89-4D5698655E18}"/>
              </a:ext>
            </a:extLst>
          </p:cNvPr>
          <p:cNvCxnSpPr>
            <a:cxnSpLocks/>
          </p:cNvCxnSpPr>
          <p:nvPr/>
        </p:nvCxnSpPr>
        <p:spPr>
          <a:xfrm>
            <a:off x="5883007" y="1052059"/>
            <a:ext cx="84656" cy="5047952"/>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524B51F-2EFD-EFCF-C824-094AEBC00EFB}"/>
              </a:ext>
            </a:extLst>
          </p:cNvPr>
          <p:cNvSpPr txBox="1"/>
          <p:nvPr/>
        </p:nvSpPr>
        <p:spPr>
          <a:xfrm flipH="1">
            <a:off x="6224339" y="1323871"/>
            <a:ext cx="5566118" cy="17666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rPr>
              <a:t>SECOND?</a:t>
            </a:r>
          </a:p>
          <a:p>
            <a:pPr marL="285750" marR="0" lvl="1"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(Debate) Do any of the members have comments on the proposal?</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Conducts a Simple Majority Vote </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Announces Vote</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51B97E47-D76A-90B7-38AB-B5E99026C484}"/>
              </a:ext>
            </a:extLst>
          </p:cNvPr>
          <p:cNvGrpSpPr/>
          <p:nvPr/>
        </p:nvGrpSpPr>
        <p:grpSpPr>
          <a:xfrm>
            <a:off x="8801355" y="2826936"/>
            <a:ext cx="3197160" cy="1498198"/>
            <a:chOff x="7368753" y="1052059"/>
            <a:chExt cx="3156574" cy="1848648"/>
          </a:xfrm>
        </p:grpSpPr>
        <p:sp>
          <p:nvSpPr>
            <p:cNvPr id="6" name="TextBox 5">
              <a:extLst>
                <a:ext uri="{FF2B5EF4-FFF2-40B4-BE49-F238E27FC236}">
                  <a16:creationId xmlns:a16="http://schemas.microsoft.com/office/drawing/2014/main" id="{371C890A-65A7-46B8-049E-3D7EF459C873}"/>
                </a:ext>
              </a:extLst>
            </p:cNvPr>
            <p:cNvSpPr txBox="1"/>
            <p:nvPr/>
          </p:nvSpPr>
          <p:spPr>
            <a:xfrm>
              <a:off x="7368753" y="1052059"/>
              <a:ext cx="3156574" cy="1848648"/>
            </a:xfrm>
            <a:prstGeom prst="rect">
              <a:avLst/>
            </a:prstGeom>
            <a:solidFill>
              <a:schemeClr val="bg1">
                <a:lumMod val="95000"/>
              </a:schemeClr>
            </a:solidFill>
            <a:ln w="38100">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 name="TextBox 8">
              <a:extLst>
                <a:ext uri="{FF2B5EF4-FFF2-40B4-BE49-F238E27FC236}">
                  <a16:creationId xmlns:a16="http://schemas.microsoft.com/office/drawing/2014/main" id="{F2AC35E7-61D6-3C9A-4323-EA0F8031E774}"/>
                </a:ext>
              </a:extLst>
            </p:cNvPr>
            <p:cNvSpPr txBox="1"/>
            <p:nvPr/>
          </p:nvSpPr>
          <p:spPr>
            <a:xfrm flipH="1">
              <a:off x="7518857" y="1052059"/>
              <a:ext cx="12944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8B8B8B">
                      <a:lumMod val="50000"/>
                    </a:srgbClr>
                  </a:solidFill>
                  <a:effectLst/>
                  <a:uLnTx/>
                  <a:uFillTx/>
                  <a:latin typeface="Arial"/>
                  <a:ea typeface="+mn-ea"/>
                  <a:cs typeface="+mn-cs"/>
                </a:rPr>
                <a:t>Resolution</a:t>
              </a:r>
            </a:p>
          </p:txBody>
        </p:sp>
        <p:sp>
          <p:nvSpPr>
            <p:cNvPr id="12" name="Rectangle 11">
              <a:extLst>
                <a:ext uri="{FF2B5EF4-FFF2-40B4-BE49-F238E27FC236}">
                  <a16:creationId xmlns:a16="http://schemas.microsoft.com/office/drawing/2014/main" id="{8DABB0D7-E39D-5D70-F9FC-0CAF0D518D9D}"/>
                </a:ext>
              </a:extLst>
            </p:cNvPr>
            <p:cNvSpPr/>
            <p:nvPr/>
          </p:nvSpPr>
          <p:spPr bwMode="auto">
            <a:xfrm>
              <a:off x="7633293" y="1493957"/>
              <a:ext cx="311285" cy="266340"/>
            </a:xfrm>
            <a:prstGeom prst="rect">
              <a:avLst/>
            </a:prstGeom>
            <a:noFill/>
            <a:ln w="28575">
              <a:solidFill>
                <a:srgbClr val="00B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3" name="Rectangle 12">
              <a:extLst>
                <a:ext uri="{FF2B5EF4-FFF2-40B4-BE49-F238E27FC236}">
                  <a16:creationId xmlns:a16="http://schemas.microsoft.com/office/drawing/2014/main" id="{93E045C8-45B9-1FCE-C4B7-F09308D91547}"/>
                </a:ext>
              </a:extLst>
            </p:cNvPr>
            <p:cNvSpPr/>
            <p:nvPr/>
          </p:nvSpPr>
          <p:spPr bwMode="auto">
            <a:xfrm>
              <a:off x="7633293" y="1937601"/>
              <a:ext cx="311285" cy="266340"/>
            </a:xfrm>
            <a:prstGeom prst="rect">
              <a:avLst/>
            </a:prstGeom>
            <a:noFill/>
            <a:ln w="28575">
              <a:solidFill>
                <a:schemeClr val="bg2">
                  <a:lumMod val="1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4" name="Rectangle 13">
              <a:extLst>
                <a:ext uri="{FF2B5EF4-FFF2-40B4-BE49-F238E27FC236}">
                  <a16:creationId xmlns:a16="http://schemas.microsoft.com/office/drawing/2014/main" id="{3EF7F649-1F8C-ABE0-2F0E-0590077DAD53}"/>
                </a:ext>
              </a:extLst>
            </p:cNvPr>
            <p:cNvSpPr/>
            <p:nvPr/>
          </p:nvSpPr>
          <p:spPr bwMode="auto">
            <a:xfrm>
              <a:off x="7633292" y="2469669"/>
              <a:ext cx="311285" cy="266340"/>
            </a:xfrm>
            <a:prstGeom prst="rect">
              <a:avLst/>
            </a:prstGeom>
            <a:noFill/>
            <a:ln w="28575">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5" name="TextBox 14">
              <a:extLst>
                <a:ext uri="{FF2B5EF4-FFF2-40B4-BE49-F238E27FC236}">
                  <a16:creationId xmlns:a16="http://schemas.microsoft.com/office/drawing/2014/main" id="{0CDB2D0E-A323-5CA6-F67E-C33654F22624}"/>
                </a:ext>
              </a:extLst>
            </p:cNvPr>
            <p:cNvSpPr txBox="1"/>
            <p:nvPr/>
          </p:nvSpPr>
          <p:spPr>
            <a:xfrm>
              <a:off x="8054502" y="1435311"/>
              <a:ext cx="10505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rial"/>
                  <a:ea typeface="+mn-ea"/>
                  <a:cs typeface="+mn-cs"/>
                </a:rPr>
                <a:t>Approve</a:t>
              </a:r>
            </a:p>
          </p:txBody>
        </p:sp>
        <p:sp>
          <p:nvSpPr>
            <p:cNvPr id="16" name="TextBox 15">
              <a:extLst>
                <a:ext uri="{FF2B5EF4-FFF2-40B4-BE49-F238E27FC236}">
                  <a16:creationId xmlns:a16="http://schemas.microsoft.com/office/drawing/2014/main" id="{39122D93-09F7-EFA4-C4FB-B3065DD1BBBD}"/>
                </a:ext>
              </a:extLst>
            </p:cNvPr>
            <p:cNvSpPr txBox="1"/>
            <p:nvPr/>
          </p:nvSpPr>
          <p:spPr>
            <a:xfrm>
              <a:off x="8054502" y="1879388"/>
              <a:ext cx="23391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Approve w/Comment</a:t>
              </a:r>
            </a:p>
          </p:txBody>
        </p:sp>
        <p:sp>
          <p:nvSpPr>
            <p:cNvPr id="17" name="TextBox 16">
              <a:extLst>
                <a:ext uri="{FF2B5EF4-FFF2-40B4-BE49-F238E27FC236}">
                  <a16:creationId xmlns:a16="http://schemas.microsoft.com/office/drawing/2014/main" id="{2B89E0CC-F75F-5D8A-7AA5-7816F8B68EFD}"/>
                </a:ext>
              </a:extLst>
            </p:cNvPr>
            <p:cNvSpPr txBox="1"/>
            <p:nvPr/>
          </p:nvSpPr>
          <p:spPr>
            <a:xfrm>
              <a:off x="8054502" y="2437982"/>
              <a:ext cx="1474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Table/Reject</a:t>
              </a:r>
            </a:p>
          </p:txBody>
        </p:sp>
        <p:sp>
          <p:nvSpPr>
            <p:cNvPr id="18" name="TextBox 17">
              <a:extLst>
                <a:ext uri="{FF2B5EF4-FFF2-40B4-BE49-F238E27FC236}">
                  <a16:creationId xmlns:a16="http://schemas.microsoft.com/office/drawing/2014/main" id="{D1A513C3-23B7-F93D-77CC-028F52B29C77}"/>
                </a:ext>
              </a:extLst>
            </p:cNvPr>
            <p:cNvSpPr txBox="1"/>
            <p:nvPr/>
          </p:nvSpPr>
          <p:spPr>
            <a:xfrm>
              <a:off x="7608272" y="1372393"/>
              <a:ext cx="361323" cy="645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grpSp>
      <p:graphicFrame>
        <p:nvGraphicFramePr>
          <p:cNvPr id="19" name="Table 19">
            <a:extLst>
              <a:ext uri="{FF2B5EF4-FFF2-40B4-BE49-F238E27FC236}">
                <a16:creationId xmlns:a16="http://schemas.microsoft.com/office/drawing/2014/main" id="{FAF594E5-480F-C9F5-6AE3-2E440816A72C}"/>
              </a:ext>
            </a:extLst>
          </p:cNvPr>
          <p:cNvGraphicFramePr>
            <a:graphicFrameLocks noGrp="1"/>
          </p:cNvGraphicFramePr>
          <p:nvPr>
            <p:extLst>
              <p:ext uri="{D42A27DB-BD31-4B8C-83A1-F6EECF244321}">
                <p14:modId xmlns:p14="http://schemas.microsoft.com/office/powerpoint/2010/main" val="687024332"/>
              </p:ext>
            </p:extLst>
          </p:nvPr>
        </p:nvGraphicFramePr>
        <p:xfrm>
          <a:off x="391237" y="3563591"/>
          <a:ext cx="5183344" cy="1097280"/>
        </p:xfrm>
        <a:graphic>
          <a:graphicData uri="http://schemas.openxmlformats.org/drawingml/2006/table">
            <a:tbl>
              <a:tblPr firstRow="1" bandRow="1">
                <a:tableStyleId>{5C22544A-7EE6-4342-B048-85BDC9FD1C3A}</a:tableStyleId>
              </a:tblPr>
              <a:tblGrid>
                <a:gridCol w="1295836">
                  <a:extLst>
                    <a:ext uri="{9D8B030D-6E8A-4147-A177-3AD203B41FA5}">
                      <a16:colId xmlns:a16="http://schemas.microsoft.com/office/drawing/2014/main" val="4128013111"/>
                    </a:ext>
                  </a:extLst>
                </a:gridCol>
                <a:gridCol w="1295836">
                  <a:extLst>
                    <a:ext uri="{9D8B030D-6E8A-4147-A177-3AD203B41FA5}">
                      <a16:colId xmlns:a16="http://schemas.microsoft.com/office/drawing/2014/main" val="1833137990"/>
                    </a:ext>
                  </a:extLst>
                </a:gridCol>
                <a:gridCol w="1295836">
                  <a:extLst>
                    <a:ext uri="{9D8B030D-6E8A-4147-A177-3AD203B41FA5}">
                      <a16:colId xmlns:a16="http://schemas.microsoft.com/office/drawing/2014/main" val="3272687838"/>
                    </a:ext>
                  </a:extLst>
                </a:gridCol>
                <a:gridCol w="1295836">
                  <a:extLst>
                    <a:ext uri="{9D8B030D-6E8A-4147-A177-3AD203B41FA5}">
                      <a16:colId xmlns:a16="http://schemas.microsoft.com/office/drawing/2014/main" val="3928461000"/>
                    </a:ext>
                  </a:extLst>
                </a:gridCol>
              </a:tblGrid>
              <a:tr h="331953">
                <a:tc gridSpan="4">
                  <a:txBody>
                    <a:bodyPr/>
                    <a:lstStyle/>
                    <a:p>
                      <a:pPr algn="ctr"/>
                      <a:r>
                        <a:rPr lang="en-US" dirty="0"/>
                        <a:t>CY 2024 Meeting Dates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92913429"/>
                  </a:ext>
                </a:extLst>
              </a:tr>
              <a:tr h="331953">
                <a:tc>
                  <a:txBody>
                    <a:bodyPr/>
                    <a:lstStyle/>
                    <a:p>
                      <a:r>
                        <a:rPr lang="en-US" dirty="0">
                          <a:solidFill>
                            <a:schemeClr val="tx1">
                              <a:lumMod val="50000"/>
                            </a:schemeClr>
                          </a:solidFill>
                        </a:rPr>
                        <a:t>Q3</a:t>
                      </a:r>
                    </a:p>
                  </a:txBody>
                  <a:tcPr/>
                </a:tc>
                <a:tc>
                  <a:txBody>
                    <a:bodyPr/>
                    <a:lstStyle/>
                    <a:p>
                      <a:r>
                        <a:rPr lang="en-US" dirty="0">
                          <a:solidFill>
                            <a:schemeClr val="tx1">
                              <a:lumMod val="50000"/>
                            </a:schemeClr>
                          </a:solidFill>
                        </a:rPr>
                        <a:t>AUG 1</a:t>
                      </a:r>
                    </a:p>
                  </a:txBody>
                  <a:tcPr/>
                </a:tc>
                <a:tc>
                  <a:txBody>
                    <a:bodyPr/>
                    <a:lstStyle/>
                    <a:p>
                      <a:r>
                        <a:rPr lang="en-US" dirty="0">
                          <a:solidFill>
                            <a:schemeClr val="tx1">
                              <a:lumMod val="50000"/>
                            </a:schemeClr>
                          </a:solidFill>
                        </a:rPr>
                        <a:t>2 – 4 PM</a:t>
                      </a:r>
                    </a:p>
                  </a:txBody>
                  <a:tcPr/>
                </a:tc>
                <a:tc>
                  <a:txBody>
                    <a:bodyPr/>
                    <a:lstStyle/>
                    <a:p>
                      <a:r>
                        <a:rPr lang="en-US" dirty="0">
                          <a:solidFill>
                            <a:schemeClr val="tx1">
                              <a:lumMod val="50000"/>
                            </a:schemeClr>
                          </a:solidFill>
                        </a:rPr>
                        <a:t>EDT</a:t>
                      </a:r>
                    </a:p>
                  </a:txBody>
                  <a:tcPr/>
                </a:tc>
                <a:extLst>
                  <a:ext uri="{0D108BD9-81ED-4DB2-BD59-A6C34878D82A}">
                    <a16:rowId xmlns:a16="http://schemas.microsoft.com/office/drawing/2014/main" val="2263946772"/>
                  </a:ext>
                </a:extLst>
              </a:tr>
              <a:tr h="331953">
                <a:tc>
                  <a:txBody>
                    <a:bodyPr/>
                    <a:lstStyle/>
                    <a:p>
                      <a:r>
                        <a:rPr lang="en-US" dirty="0">
                          <a:solidFill>
                            <a:schemeClr val="tx1">
                              <a:lumMod val="50000"/>
                            </a:schemeClr>
                          </a:solidFill>
                        </a:rPr>
                        <a:t>Q4</a:t>
                      </a:r>
                    </a:p>
                  </a:txBody>
                  <a:tcPr/>
                </a:tc>
                <a:tc>
                  <a:txBody>
                    <a:bodyPr/>
                    <a:lstStyle/>
                    <a:p>
                      <a:r>
                        <a:rPr lang="en-US" dirty="0">
                          <a:solidFill>
                            <a:schemeClr val="tx1">
                              <a:lumMod val="50000"/>
                            </a:schemeClr>
                          </a:solidFill>
                        </a:rPr>
                        <a:t>NOV 7</a:t>
                      </a:r>
                    </a:p>
                  </a:txBody>
                  <a:tcPr/>
                </a:tc>
                <a:tc>
                  <a:txBody>
                    <a:bodyPr/>
                    <a:lstStyle/>
                    <a:p>
                      <a:r>
                        <a:rPr lang="en-US" dirty="0">
                          <a:solidFill>
                            <a:schemeClr val="tx1">
                              <a:lumMod val="50000"/>
                            </a:schemeClr>
                          </a:solidFill>
                        </a:rPr>
                        <a:t>2 – 4 PM</a:t>
                      </a:r>
                    </a:p>
                  </a:txBody>
                  <a:tcPr/>
                </a:tc>
                <a:tc>
                  <a:txBody>
                    <a:bodyPr/>
                    <a:lstStyle/>
                    <a:p>
                      <a:r>
                        <a:rPr lang="en-US" dirty="0">
                          <a:solidFill>
                            <a:schemeClr val="tx1">
                              <a:lumMod val="50000"/>
                            </a:schemeClr>
                          </a:solidFill>
                        </a:rPr>
                        <a:t>EDT</a:t>
                      </a:r>
                    </a:p>
                  </a:txBody>
                  <a:tcPr/>
                </a:tc>
                <a:extLst>
                  <a:ext uri="{0D108BD9-81ED-4DB2-BD59-A6C34878D82A}">
                    <a16:rowId xmlns:a16="http://schemas.microsoft.com/office/drawing/2014/main" val="574156421"/>
                  </a:ext>
                </a:extLst>
              </a:tr>
            </a:tbl>
          </a:graphicData>
        </a:graphic>
      </p:graphicFrame>
      <p:sp>
        <p:nvSpPr>
          <p:cNvPr id="7" name="TextBox 6">
            <a:extLst>
              <a:ext uri="{FF2B5EF4-FFF2-40B4-BE49-F238E27FC236}">
                <a16:creationId xmlns:a16="http://schemas.microsoft.com/office/drawing/2014/main" id="{C2C50D25-853E-037B-139D-1BF08AAA3F3C}"/>
              </a:ext>
            </a:extLst>
          </p:cNvPr>
          <p:cNvSpPr txBox="1"/>
          <p:nvPr/>
        </p:nvSpPr>
        <p:spPr>
          <a:xfrm>
            <a:off x="7437326" y="3015323"/>
            <a:ext cx="525928"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solidFill>
                  <a:schemeClr val="tx1">
                    <a:lumMod val="50000"/>
                  </a:schemeClr>
                </a:solidFill>
              </a:rPr>
              <a:t>?</a:t>
            </a:r>
          </a:p>
        </p:txBody>
      </p:sp>
    </p:spTree>
    <p:extLst>
      <p:ext uri="{BB962C8B-B14F-4D97-AF65-F5344CB8AC3E}">
        <p14:creationId xmlns:p14="http://schemas.microsoft.com/office/powerpoint/2010/main" val="2879367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Call to order</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8" y="1199633"/>
            <a:ext cx="7588539" cy="138499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10000"/>
                  </a:schemeClr>
                </a:solidFill>
              </a:rPr>
              <a:t>Called to order the regular virtual meeting of the NIEMOpen Project Governing Board at 2 PM, 11 April 2024.</a:t>
            </a:r>
          </a:p>
        </p:txBody>
      </p:sp>
    </p:spTree>
    <p:extLst>
      <p:ext uri="{BB962C8B-B14F-4D97-AF65-F5344CB8AC3E}">
        <p14:creationId xmlns:p14="http://schemas.microsoft.com/office/powerpoint/2010/main" val="2583771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4239" y="5712839"/>
            <a:ext cx="4772809"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Ms. Katherine Escobar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NIEMOpen Project Governing Board Chair</a:t>
            </a: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112401"/>
            <a:ext cx="12192000" cy="132343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b="1" dirty="0">
                <a:solidFill>
                  <a:srgbClr val="005170"/>
                </a:solidFill>
                <a:latin typeface="Bahnschrift" panose="020B0502040204020203" pitchFamily="34" charset="0"/>
              </a:rPr>
              <a:t>NIEMOpen Reveal Update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i="1" dirty="0">
                <a:effectLst/>
                <a:latin typeface="Times New Roman" panose="02020603050405020304" pitchFamily="18" charset="0"/>
                <a:ea typeface="Times New Roman" panose="02020603050405020304" pitchFamily="18" charset="0"/>
              </a:rPr>
              <a:t>Data Standard, Redefining the International Information Landscape</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solidFill>
                <a:effectLst/>
                <a:uLnTx/>
                <a:uFillTx/>
                <a:latin typeface="Arial"/>
                <a:ea typeface="+mn-ea"/>
                <a:cs typeface="+mn-cs"/>
              </a:rPr>
              <a:t>11 April 2024</a:t>
            </a:r>
          </a:p>
        </p:txBody>
      </p:sp>
    </p:spTree>
    <p:extLst>
      <p:ext uri="{BB962C8B-B14F-4D97-AF65-F5344CB8AC3E}">
        <p14:creationId xmlns:p14="http://schemas.microsoft.com/office/powerpoint/2010/main" val="21981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F867-FD01-BE16-52CF-2DA7C5A7DB18}"/>
              </a:ext>
            </a:extLst>
          </p:cNvPr>
          <p:cNvSpPr>
            <a:spLocks noGrp="1"/>
          </p:cNvSpPr>
          <p:nvPr>
            <p:ph type="title"/>
          </p:nvPr>
        </p:nvSpPr>
        <p:spPr/>
        <p:txBody>
          <a:bodyPr/>
          <a:lstStyle/>
          <a:p>
            <a:r>
              <a:rPr lang="en-US" dirty="0"/>
              <a:t>Purpose &amp; GOALS</a:t>
            </a:r>
          </a:p>
        </p:txBody>
      </p:sp>
      <p:sp>
        <p:nvSpPr>
          <p:cNvPr id="3" name="Text Placeholder 2">
            <a:extLst>
              <a:ext uri="{FF2B5EF4-FFF2-40B4-BE49-F238E27FC236}">
                <a16:creationId xmlns:a16="http://schemas.microsoft.com/office/drawing/2014/main" id="{1E2CD9B0-1B17-F527-A9E5-55DDD5F32B0C}"/>
              </a:ext>
            </a:extLst>
          </p:cNvPr>
          <p:cNvSpPr>
            <a:spLocks noGrp="1"/>
          </p:cNvSpPr>
          <p:nvPr>
            <p:ph type="body" sz="quarter" idx="13"/>
          </p:nvPr>
        </p:nvSpPr>
        <p:spPr>
          <a:xfrm>
            <a:off x="609600" y="1040022"/>
            <a:ext cx="11079192" cy="4777956"/>
          </a:xfrm>
        </p:spPr>
        <p:txBody>
          <a:bodyPr>
            <a:normAutofit fontScale="85000" lnSpcReduction="20000"/>
          </a:bodyPr>
          <a:lstStyle/>
          <a:p>
            <a:pPr defTabSz="914400">
              <a:spcBef>
                <a:spcPts val="900"/>
              </a:spcBef>
              <a:buClrTx/>
              <a:defRPr/>
            </a:pPr>
            <a:r>
              <a:rPr kumimoji="0" lang="en-US" b="1" i="0" u="none" strike="noStrike" kern="1200" cap="none" spc="0" normalizeH="0" baseline="0" noProof="0" dirty="0">
                <a:ln>
                  <a:noFill/>
                </a:ln>
                <a:solidFill>
                  <a:schemeClr val="bg2">
                    <a:lumMod val="10000"/>
                  </a:schemeClr>
                </a:solidFill>
                <a:effectLst/>
                <a:uLnTx/>
                <a:uFillTx/>
                <a:latin typeface="Neue Haas Grotesk Text Pro"/>
                <a:ea typeface="+mn-ea"/>
                <a:cs typeface="+mn-cs"/>
              </a:rPr>
              <a:t>Reveal the “new” NIEMOpen after transitioning  to an OASIS Open Project</a:t>
            </a:r>
          </a:p>
          <a:p>
            <a:pPr lvl="1" defTabSz="914400">
              <a:spcBef>
                <a:spcPts val="900"/>
              </a:spcBef>
              <a:buClrTx/>
              <a:defRPr/>
            </a:pPr>
            <a:r>
              <a:rPr kumimoji="0" lang="en-US" sz="2400" b="0" i="0" u="none" strike="noStrike" kern="1200" cap="none" spc="0" normalizeH="0" baseline="0" noProof="0" dirty="0">
                <a:ln>
                  <a:noFill/>
                </a:ln>
                <a:solidFill>
                  <a:schemeClr val="bg2">
                    <a:lumMod val="10000"/>
                  </a:schemeClr>
                </a:solidFill>
                <a:effectLst/>
                <a:uLnTx/>
                <a:uFillTx/>
                <a:latin typeface="Neue Haas Grotesk Text Pro"/>
                <a:ea typeface="+mn-ea"/>
                <a:cs typeface="+mn-cs"/>
              </a:rPr>
              <a:t>The event will offer a cost-effective training and  recruitment platform for NIEMOpen, establishing an annual training gathering for IT professionals spanning Federal, State, Local, Tribal, International, and Commercial sectors.</a:t>
            </a:r>
          </a:p>
          <a:p>
            <a:pPr defTabSz="914400">
              <a:spcBef>
                <a:spcPts val="900"/>
              </a:spcBef>
              <a:buClrTx/>
              <a:defRPr/>
            </a:pPr>
            <a:r>
              <a:rPr lang="en-US" b="1" dirty="0">
                <a:solidFill>
                  <a:schemeClr val="bg2">
                    <a:lumMod val="10000"/>
                  </a:schemeClr>
                </a:solidFill>
                <a:latin typeface="Neue Haas Grotesk Text Pro"/>
              </a:rPr>
              <a:t>Objectives</a:t>
            </a:r>
            <a:endParaRPr lang="en-US" dirty="0">
              <a:solidFill>
                <a:schemeClr val="bg2">
                  <a:lumMod val="10000"/>
                </a:schemeClr>
              </a:solidFill>
              <a:latin typeface="Neue Haas Grotesk Text Pro"/>
            </a:endParaRPr>
          </a:p>
          <a:p>
            <a:pPr lvl="1" defTabSz="914400">
              <a:spcBef>
                <a:spcPts val="900"/>
              </a:spcBef>
              <a:buClrTx/>
              <a:defRPr/>
            </a:pPr>
            <a:r>
              <a:rPr lang="en-US" sz="2400" dirty="0">
                <a:solidFill>
                  <a:schemeClr val="bg2">
                    <a:lumMod val="10000"/>
                  </a:schemeClr>
                </a:solidFill>
                <a:latin typeface="Neue Haas Grotesk Text Pro"/>
              </a:rPr>
              <a:t>Facilitate interactions among open-source community members, providing them with the opportunity to meet, share insights, and learn from leaders of NIEMOpen, OASIS, and sponsoring partners regarding NIEMOpen implementation.</a:t>
            </a:r>
          </a:p>
          <a:p>
            <a:pPr lvl="1" defTabSz="914400">
              <a:spcBef>
                <a:spcPts val="900"/>
              </a:spcBef>
              <a:buClrTx/>
              <a:defRPr/>
            </a:pPr>
            <a:r>
              <a:rPr lang="en-US" sz="2400" dirty="0">
                <a:solidFill>
                  <a:schemeClr val="bg2">
                    <a:lumMod val="10000"/>
                  </a:schemeClr>
                </a:solidFill>
                <a:latin typeface="Neue Haas Grotesk Text Pro"/>
              </a:rPr>
              <a:t>Re-establish an annual opportunity for the NIEMOpen community and partners to connect with each other and engage with senior PGB leadership.</a:t>
            </a:r>
          </a:p>
          <a:p>
            <a:pPr lvl="1" defTabSz="914400">
              <a:spcBef>
                <a:spcPts val="900"/>
              </a:spcBef>
              <a:buClrTx/>
              <a:defRPr/>
            </a:pPr>
            <a:r>
              <a:rPr lang="en-US" sz="2400" dirty="0">
                <a:solidFill>
                  <a:schemeClr val="bg2">
                    <a:lumMod val="10000"/>
                  </a:schemeClr>
                </a:solidFill>
                <a:latin typeface="Neue Haas Grotesk Text Pro"/>
              </a:rPr>
              <a:t>Formal Recognition “Awards” NIEMOpen exemplary work.</a:t>
            </a:r>
          </a:p>
          <a:p>
            <a:pPr lvl="1" defTabSz="914400">
              <a:spcBef>
                <a:spcPts val="900"/>
              </a:spcBef>
              <a:buClrTx/>
              <a:defRPr/>
            </a:pPr>
            <a:r>
              <a:rPr lang="en-US" sz="2400" dirty="0">
                <a:solidFill>
                  <a:schemeClr val="bg2">
                    <a:lumMod val="10000"/>
                  </a:schemeClr>
                </a:solidFill>
                <a:latin typeface="Neue Haas Grotesk Text Pro"/>
              </a:rPr>
              <a:t>Increase Community awareness</a:t>
            </a:r>
          </a:p>
          <a:p>
            <a:pPr lvl="1" defTabSz="914400">
              <a:spcBef>
                <a:spcPts val="900"/>
              </a:spcBef>
              <a:buClrTx/>
              <a:defRPr/>
            </a:pPr>
            <a:r>
              <a:rPr lang="en-US" sz="2400" dirty="0">
                <a:solidFill>
                  <a:schemeClr val="bg2">
                    <a:lumMod val="10000"/>
                  </a:schemeClr>
                </a:solidFill>
                <a:latin typeface="Neue Haas Grotesk Text Pro"/>
              </a:rPr>
              <a:t>Potential funding surplus to support NIEMOpen tech development</a:t>
            </a:r>
          </a:p>
          <a:p>
            <a:pPr lvl="1" defTabSz="914400">
              <a:spcBef>
                <a:spcPts val="900"/>
              </a:spcBef>
              <a:buClrTx/>
              <a:defRPr/>
            </a:pPr>
            <a:r>
              <a:rPr lang="en-US" sz="2400" dirty="0">
                <a:solidFill>
                  <a:schemeClr val="bg2">
                    <a:lumMod val="10000"/>
                  </a:schemeClr>
                </a:solidFill>
                <a:latin typeface="Neue Haas Grotesk Text Pro"/>
              </a:rPr>
              <a:t>Sponsorship recruitment</a:t>
            </a:r>
          </a:p>
          <a:p>
            <a:pPr lvl="1" defTabSz="914400">
              <a:spcBef>
                <a:spcPts val="900"/>
              </a:spcBef>
              <a:buClrTx/>
              <a:defRPr/>
            </a:pPr>
            <a:r>
              <a:rPr lang="en-US" sz="2400" dirty="0">
                <a:solidFill>
                  <a:schemeClr val="bg2">
                    <a:lumMod val="10000"/>
                  </a:schemeClr>
                </a:solidFill>
                <a:latin typeface="Neue Haas Grotesk Text Pro"/>
              </a:rPr>
              <a:t>Vendor engagement</a:t>
            </a:r>
          </a:p>
          <a:p>
            <a:pPr lvl="1" defTabSz="914400">
              <a:spcBef>
                <a:spcPts val="900"/>
              </a:spcBef>
              <a:buClrTx/>
              <a:defRPr/>
            </a:pPr>
            <a:endParaRPr lang="en-US" sz="2400" dirty="0">
              <a:solidFill>
                <a:schemeClr val="bg2">
                  <a:lumMod val="10000"/>
                </a:schemeClr>
              </a:solidFill>
              <a:latin typeface="Neue Haas Grotesk Text Pro"/>
            </a:endParaRPr>
          </a:p>
          <a:p>
            <a:pPr marL="0" indent="0">
              <a:buNone/>
            </a:pPr>
            <a:endParaRPr lang="en-US" dirty="0"/>
          </a:p>
        </p:txBody>
      </p:sp>
      <p:sp>
        <p:nvSpPr>
          <p:cNvPr id="4" name="Slide Number Placeholder 3">
            <a:extLst>
              <a:ext uri="{FF2B5EF4-FFF2-40B4-BE49-F238E27FC236}">
                <a16:creationId xmlns:a16="http://schemas.microsoft.com/office/drawing/2014/main" id="{973F010C-F6B6-DA58-0FC9-6710EE744E3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1475264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F867-FD01-BE16-52CF-2DA7C5A7DB18}"/>
              </a:ext>
            </a:extLst>
          </p:cNvPr>
          <p:cNvSpPr>
            <a:spLocks noGrp="1"/>
          </p:cNvSpPr>
          <p:nvPr>
            <p:ph type="title"/>
          </p:nvPr>
        </p:nvSpPr>
        <p:spPr/>
        <p:txBody>
          <a:bodyPr/>
          <a:lstStyle/>
          <a:p>
            <a:r>
              <a:rPr lang="en-US" dirty="0"/>
              <a:t>Program considerations</a:t>
            </a:r>
          </a:p>
        </p:txBody>
      </p:sp>
      <p:sp>
        <p:nvSpPr>
          <p:cNvPr id="4" name="Slide Number Placeholder 3">
            <a:extLst>
              <a:ext uri="{FF2B5EF4-FFF2-40B4-BE49-F238E27FC236}">
                <a16:creationId xmlns:a16="http://schemas.microsoft.com/office/drawing/2014/main" id="{973F010C-F6B6-DA58-0FC9-6710EE744E3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7" name="Content Placeholder 2">
            <a:extLst>
              <a:ext uri="{FF2B5EF4-FFF2-40B4-BE49-F238E27FC236}">
                <a16:creationId xmlns:a16="http://schemas.microsoft.com/office/drawing/2014/main" id="{02A44FDA-8FDC-7719-8BDD-5EF5866C05CA}"/>
              </a:ext>
            </a:extLst>
          </p:cNvPr>
          <p:cNvSpPr>
            <a:spLocks noGrp="1"/>
          </p:cNvSpPr>
          <p:nvPr>
            <p:ph type="body" sz="quarter" idx="13"/>
          </p:nvPr>
        </p:nvSpPr>
        <p:spPr>
          <a:xfrm>
            <a:off x="609600" y="1039812"/>
            <a:ext cx="11079163" cy="5065424"/>
          </a:xfrm>
        </p:spPr>
        <p:txBody>
          <a:bodyPr>
            <a:noAutofit/>
          </a:bodyPr>
          <a:lstStyle/>
          <a:p>
            <a:r>
              <a:rPr lang="en-US" sz="2000" b="1" i="0" dirty="0">
                <a:solidFill>
                  <a:srgbClr val="374151"/>
                </a:solidFill>
                <a:effectLst/>
              </a:rPr>
              <a:t>Agenda:</a:t>
            </a:r>
            <a:r>
              <a:rPr lang="en-US" sz="2000" b="0" i="0" dirty="0">
                <a:solidFill>
                  <a:srgbClr val="374151"/>
                </a:solidFill>
                <a:effectLst/>
              </a:rPr>
              <a:t> Spanning three days and encompassing up to three tracks:</a:t>
            </a:r>
          </a:p>
          <a:p>
            <a:pPr lvl="1"/>
            <a:r>
              <a:rPr lang="en-US" sz="1600" b="1" dirty="0">
                <a:solidFill>
                  <a:srgbClr val="374151"/>
                </a:solidFill>
              </a:rPr>
              <a:t>Plenary</a:t>
            </a:r>
          </a:p>
          <a:p>
            <a:pPr lvl="1"/>
            <a:r>
              <a:rPr lang="en-US" sz="1600" b="1" dirty="0">
                <a:solidFill>
                  <a:srgbClr val="374151"/>
                </a:solidFill>
              </a:rPr>
              <a:t>Technical Primer</a:t>
            </a:r>
          </a:p>
          <a:p>
            <a:pPr lvl="1"/>
            <a:r>
              <a:rPr lang="en-US" sz="1600" b="1" dirty="0">
                <a:solidFill>
                  <a:srgbClr val="374151"/>
                </a:solidFill>
              </a:rPr>
              <a:t>Expert Technical</a:t>
            </a:r>
          </a:p>
          <a:p>
            <a:pPr lvl="1"/>
            <a:r>
              <a:rPr lang="en-US" sz="1600" b="1" i="0" dirty="0">
                <a:solidFill>
                  <a:srgbClr val="374151"/>
                </a:solidFill>
                <a:effectLst/>
              </a:rPr>
              <a:t>“Hackathon”</a:t>
            </a:r>
            <a:endParaRPr lang="en-US" sz="1600" b="0" i="0" dirty="0">
              <a:solidFill>
                <a:srgbClr val="374151"/>
              </a:solidFill>
              <a:effectLst/>
            </a:endParaRPr>
          </a:p>
          <a:p>
            <a:r>
              <a:rPr lang="en-US" sz="2000" b="1" i="0" dirty="0">
                <a:solidFill>
                  <a:srgbClr val="374151"/>
                </a:solidFill>
                <a:effectLst/>
              </a:rPr>
              <a:t>Tracks: </a:t>
            </a:r>
            <a:r>
              <a:rPr lang="en-US" sz="2000" b="0" i="0" dirty="0">
                <a:solidFill>
                  <a:srgbClr val="374151"/>
                </a:solidFill>
                <a:effectLst/>
              </a:rPr>
              <a:t>Tailored for diverse roles in NIEMOpen, aligning with its dedication to supporting member organizations' missions.</a:t>
            </a:r>
          </a:p>
          <a:p>
            <a:pPr lvl="1"/>
            <a:r>
              <a:rPr lang="en-US" sz="1600" b="1" dirty="0">
                <a:solidFill>
                  <a:srgbClr val="374151"/>
                </a:solidFill>
              </a:rPr>
              <a:t>Plenary</a:t>
            </a:r>
            <a:r>
              <a:rPr lang="en-US" sz="1600" dirty="0">
                <a:solidFill>
                  <a:srgbClr val="374151"/>
                </a:solidFill>
              </a:rPr>
              <a:t>: focusing on issues of interest to the broad information exchange and Standards communities</a:t>
            </a:r>
          </a:p>
          <a:p>
            <a:pPr lvl="1"/>
            <a:r>
              <a:rPr lang="en-US" sz="1600" b="1" dirty="0">
                <a:solidFill>
                  <a:srgbClr val="374151"/>
                </a:solidFill>
              </a:rPr>
              <a:t>2 Training Tracks: </a:t>
            </a:r>
            <a:r>
              <a:rPr lang="en-US" sz="1600" dirty="0">
                <a:solidFill>
                  <a:srgbClr val="374151"/>
                </a:solidFill>
              </a:rPr>
              <a:t>offering both Primer and Expert  NIEM Model and architecture technical </a:t>
            </a:r>
            <a:r>
              <a:rPr lang="en-US" sz="1600" b="0" i="0" dirty="0">
                <a:solidFill>
                  <a:srgbClr val="374151"/>
                </a:solidFill>
                <a:effectLst/>
              </a:rPr>
              <a:t>sessions, standalone talks, interactive panels, and/or expertly moderated Q&amp;A sessions.</a:t>
            </a:r>
          </a:p>
          <a:p>
            <a:pPr lvl="1"/>
            <a:r>
              <a:rPr lang="en-US" sz="1600" b="1" dirty="0">
                <a:solidFill>
                  <a:srgbClr val="374151"/>
                </a:solidFill>
              </a:rPr>
              <a:t>Hackathon: </a:t>
            </a:r>
            <a:r>
              <a:rPr lang="en-US" sz="1600" dirty="0">
                <a:solidFill>
                  <a:srgbClr val="374151"/>
                </a:solidFill>
              </a:rPr>
              <a:t>NIEMOpen offsite developer challenge coincident with ongoing Reveal events. Winners selected on last day and announced at plenary. </a:t>
            </a:r>
            <a:endParaRPr lang="en-US" sz="1600" b="0" i="0" dirty="0">
              <a:solidFill>
                <a:srgbClr val="374151"/>
              </a:solidFill>
              <a:effectLst/>
            </a:endParaRPr>
          </a:p>
          <a:p>
            <a:r>
              <a:rPr lang="en-US" sz="2000" b="1" i="0" dirty="0">
                <a:solidFill>
                  <a:srgbClr val="374151"/>
                </a:solidFill>
                <a:effectLst/>
              </a:rPr>
              <a:t>Keynotes: </a:t>
            </a:r>
            <a:r>
              <a:rPr lang="en-US" sz="2000" i="0" dirty="0">
                <a:solidFill>
                  <a:srgbClr val="374151"/>
                </a:solidFill>
                <a:effectLst/>
              </a:rPr>
              <a:t>Fro</a:t>
            </a:r>
            <a:r>
              <a:rPr lang="en-US" sz="2000" b="0" i="0" dirty="0">
                <a:solidFill>
                  <a:srgbClr val="374151"/>
                </a:solidFill>
                <a:effectLst/>
              </a:rPr>
              <a:t>m various levels of government and industry</a:t>
            </a:r>
            <a:endParaRPr lang="en-US" sz="2000" dirty="0">
              <a:solidFill>
                <a:srgbClr val="374151"/>
              </a:solidFill>
            </a:endParaRPr>
          </a:p>
          <a:p>
            <a:r>
              <a:rPr lang="en-US" sz="2000" b="1" i="0" dirty="0">
                <a:solidFill>
                  <a:srgbClr val="374151"/>
                </a:solidFill>
                <a:effectLst/>
              </a:rPr>
              <a:t>Speakers:</a:t>
            </a:r>
            <a:r>
              <a:rPr lang="en-US" sz="2000" b="0" i="0" dirty="0">
                <a:solidFill>
                  <a:srgbClr val="374151"/>
                </a:solidFill>
                <a:effectLst/>
              </a:rPr>
              <a:t> To feature former trailblazers from founding organizations like DHS, DOJ, and Health &amp; Human Services to newcomers within the community. </a:t>
            </a:r>
            <a:r>
              <a:rPr lang="en-US" sz="2000" dirty="0">
                <a:solidFill>
                  <a:srgbClr val="374151"/>
                </a:solidFill>
              </a:rPr>
              <a:t>Speakers to be recruited both by invitation and open </a:t>
            </a:r>
            <a:r>
              <a:rPr lang="en-US" sz="2000" b="0" i="0" dirty="0">
                <a:solidFill>
                  <a:srgbClr val="374151"/>
                </a:solidFill>
                <a:effectLst/>
              </a:rPr>
              <a:t>call for presentations.  </a:t>
            </a:r>
            <a:br>
              <a:rPr lang="en-US" sz="2000" b="0" i="0" dirty="0">
                <a:solidFill>
                  <a:srgbClr val="374151"/>
                </a:solidFill>
                <a:effectLst/>
              </a:rPr>
            </a:br>
            <a:endParaRPr lang="en-US" sz="2000" i="0" dirty="0">
              <a:solidFill>
                <a:srgbClr val="374151"/>
              </a:solidFill>
              <a:effectLst/>
              <a:highlight>
                <a:srgbClr val="FFFF00"/>
              </a:highlight>
            </a:endParaRPr>
          </a:p>
        </p:txBody>
      </p:sp>
    </p:spTree>
    <p:extLst>
      <p:ext uri="{BB962C8B-B14F-4D97-AF65-F5344CB8AC3E}">
        <p14:creationId xmlns:p14="http://schemas.microsoft.com/office/powerpoint/2010/main" val="2309280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F867-FD01-BE16-52CF-2DA7C5A7DB18}"/>
              </a:ext>
            </a:extLst>
          </p:cNvPr>
          <p:cNvSpPr>
            <a:spLocks noGrp="1"/>
          </p:cNvSpPr>
          <p:nvPr>
            <p:ph type="title"/>
          </p:nvPr>
        </p:nvSpPr>
        <p:spPr/>
        <p:txBody>
          <a:bodyPr/>
          <a:lstStyle/>
          <a:p>
            <a:r>
              <a:rPr lang="en-US" dirty="0"/>
              <a:t>National press club</a:t>
            </a:r>
          </a:p>
        </p:txBody>
      </p:sp>
      <p:sp>
        <p:nvSpPr>
          <p:cNvPr id="4" name="Slide Number Placeholder 3">
            <a:extLst>
              <a:ext uri="{FF2B5EF4-FFF2-40B4-BE49-F238E27FC236}">
                <a16:creationId xmlns:a16="http://schemas.microsoft.com/office/drawing/2014/main" id="{973F010C-F6B6-DA58-0FC9-6710EE744E3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5" name="Picture 4" descr="A picture containing text, outdoor, building, sky&#10;&#10;Description automatically generated">
            <a:extLst>
              <a:ext uri="{FF2B5EF4-FFF2-40B4-BE49-F238E27FC236}">
                <a16:creationId xmlns:a16="http://schemas.microsoft.com/office/drawing/2014/main" id="{A5A9D414-F9DB-3521-820D-10ED6EF5A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81" y="1401176"/>
            <a:ext cx="3656493" cy="2337288"/>
          </a:xfrm>
          <a:prstGeom prst="rect">
            <a:avLst/>
          </a:prstGeom>
        </p:spPr>
      </p:pic>
      <p:pic>
        <p:nvPicPr>
          <p:cNvPr id="6" name="Picture 5">
            <a:extLst>
              <a:ext uri="{FF2B5EF4-FFF2-40B4-BE49-F238E27FC236}">
                <a16:creationId xmlns:a16="http://schemas.microsoft.com/office/drawing/2014/main" id="{D1098492-C433-4FC3-81F7-94AE28EB3C3D}"/>
              </a:ext>
            </a:extLst>
          </p:cNvPr>
          <p:cNvPicPr>
            <a:picLocks noChangeAspect="1"/>
          </p:cNvPicPr>
          <p:nvPr/>
        </p:nvPicPr>
        <p:blipFill>
          <a:blip r:embed="rId3"/>
          <a:stretch>
            <a:fillRect/>
          </a:stretch>
        </p:blipFill>
        <p:spPr>
          <a:xfrm>
            <a:off x="3933451" y="1401176"/>
            <a:ext cx="3358303" cy="2355824"/>
          </a:xfrm>
          <a:prstGeom prst="rect">
            <a:avLst/>
          </a:prstGeom>
        </p:spPr>
      </p:pic>
      <p:pic>
        <p:nvPicPr>
          <p:cNvPr id="9" name="Picture 8">
            <a:extLst>
              <a:ext uri="{FF2B5EF4-FFF2-40B4-BE49-F238E27FC236}">
                <a16:creationId xmlns:a16="http://schemas.microsoft.com/office/drawing/2014/main" id="{CF2B1EB7-73C7-EA52-D2B4-674075A3A4E6}"/>
              </a:ext>
            </a:extLst>
          </p:cNvPr>
          <p:cNvPicPr>
            <a:picLocks noChangeAspect="1"/>
          </p:cNvPicPr>
          <p:nvPr/>
        </p:nvPicPr>
        <p:blipFill>
          <a:blip r:embed="rId4"/>
          <a:stretch>
            <a:fillRect/>
          </a:stretch>
        </p:blipFill>
        <p:spPr>
          <a:xfrm rot="10800000" flipH="1" flipV="1">
            <a:off x="4638712" y="3993314"/>
            <a:ext cx="2192574" cy="2192574"/>
          </a:xfrm>
          <a:prstGeom prst="rect">
            <a:avLst/>
          </a:prstGeom>
        </p:spPr>
      </p:pic>
      <p:sp>
        <p:nvSpPr>
          <p:cNvPr id="11" name="TextBox 10">
            <a:extLst>
              <a:ext uri="{FF2B5EF4-FFF2-40B4-BE49-F238E27FC236}">
                <a16:creationId xmlns:a16="http://schemas.microsoft.com/office/drawing/2014/main" id="{32D1B92B-D0E5-0C22-A44E-26C22C72FA6A}"/>
              </a:ext>
            </a:extLst>
          </p:cNvPr>
          <p:cNvSpPr txBox="1"/>
          <p:nvPr/>
        </p:nvSpPr>
        <p:spPr>
          <a:xfrm>
            <a:off x="199292" y="4350937"/>
            <a:ext cx="3745882" cy="1477328"/>
          </a:xfrm>
          <a:prstGeom prst="rect">
            <a:avLst/>
          </a:prstGeom>
          <a:noFill/>
        </p:spPr>
        <p:txBody>
          <a:bodyPr wrap="square">
            <a:spAutoFit/>
          </a:bodyPr>
          <a:lstStyle/>
          <a:p>
            <a:pPr algn="l"/>
            <a:r>
              <a:rPr lang="en-US" b="1" i="0" dirty="0">
                <a:solidFill>
                  <a:srgbClr val="1F1F1F"/>
                </a:solidFill>
                <a:effectLst/>
                <a:latin typeface="Roboto" panose="02000000000000000000" pitchFamily="2" charset="0"/>
              </a:rPr>
              <a:t>Located in:</a:t>
            </a:r>
            <a:r>
              <a:rPr lang="en-US" b="0" i="0" dirty="0">
                <a:solidFill>
                  <a:srgbClr val="1F1F1F"/>
                </a:solidFill>
                <a:effectLst/>
                <a:latin typeface="Roboto" panose="02000000000000000000" pitchFamily="2" charset="0"/>
              </a:rPr>
              <a:t> </a:t>
            </a:r>
            <a:r>
              <a:rPr lang="en-US" b="0" i="0" u="sng" dirty="0">
                <a:solidFill>
                  <a:srgbClr val="1F1F1F"/>
                </a:solidFill>
                <a:effectLst/>
                <a:latin typeface="Roboto" panose="02000000000000000000" pitchFamily="2" charset="0"/>
                <a:hlinkClick r:id="rId5"/>
              </a:rPr>
              <a:t>National Press Building</a:t>
            </a:r>
            <a:endParaRPr lang="en-US" b="0" i="0" dirty="0">
              <a:solidFill>
                <a:srgbClr val="1F1F1F"/>
              </a:solidFill>
              <a:effectLst/>
              <a:latin typeface="Roboto" panose="02000000000000000000" pitchFamily="2" charset="0"/>
            </a:endParaRPr>
          </a:p>
          <a:p>
            <a:pPr algn="l"/>
            <a:r>
              <a:rPr lang="en-US" b="1" i="0" u="none" strike="noStrike" dirty="0">
                <a:solidFill>
                  <a:srgbClr val="1F1F1F"/>
                </a:solidFill>
                <a:effectLst/>
                <a:latin typeface="Roboto" panose="02000000000000000000" pitchFamily="2" charset="0"/>
                <a:hlinkClick r:id="rId6"/>
              </a:rPr>
              <a:t>Address</a:t>
            </a:r>
            <a:r>
              <a:rPr lang="en-US" b="1" i="0" dirty="0">
                <a:solidFill>
                  <a:srgbClr val="1F1F1F"/>
                </a:solidFill>
                <a:effectLst/>
                <a:latin typeface="Roboto" panose="02000000000000000000" pitchFamily="2" charset="0"/>
              </a:rPr>
              <a:t>: </a:t>
            </a:r>
            <a:r>
              <a:rPr lang="en-US" b="0" i="0" dirty="0">
                <a:solidFill>
                  <a:srgbClr val="1F1F1F"/>
                </a:solidFill>
                <a:effectLst/>
                <a:latin typeface="Roboto" panose="02000000000000000000" pitchFamily="2" charset="0"/>
              </a:rPr>
              <a:t>529 14th St NW, Washington, DC 20045</a:t>
            </a:r>
          </a:p>
          <a:p>
            <a:pPr algn="l"/>
            <a:r>
              <a:rPr lang="en-US" b="1" i="0" u="none" strike="noStrike" dirty="0">
                <a:solidFill>
                  <a:srgbClr val="1F1F1F"/>
                </a:solidFill>
                <a:effectLst/>
                <a:latin typeface="Roboto" panose="02000000000000000000" pitchFamily="2" charset="0"/>
                <a:hlinkClick r:id="rId7"/>
              </a:rPr>
              <a:t>Founded</a:t>
            </a:r>
            <a:r>
              <a:rPr lang="en-US" b="1" i="0" dirty="0">
                <a:solidFill>
                  <a:srgbClr val="1F1F1F"/>
                </a:solidFill>
                <a:effectLst/>
                <a:latin typeface="Roboto" panose="02000000000000000000" pitchFamily="2" charset="0"/>
              </a:rPr>
              <a:t>: </a:t>
            </a:r>
            <a:r>
              <a:rPr lang="en-US" b="0" i="0" dirty="0">
                <a:solidFill>
                  <a:srgbClr val="1F1F1F"/>
                </a:solidFill>
                <a:effectLst/>
                <a:latin typeface="Roboto" panose="02000000000000000000" pitchFamily="2" charset="0"/>
              </a:rPr>
              <a:t>March 29, 1908</a:t>
            </a:r>
          </a:p>
          <a:p>
            <a:pPr algn="l"/>
            <a:r>
              <a:rPr lang="en-US" b="1" i="0" u="none" strike="noStrike" dirty="0">
                <a:solidFill>
                  <a:srgbClr val="1F1F1F"/>
                </a:solidFill>
                <a:effectLst/>
                <a:latin typeface="Roboto" panose="02000000000000000000" pitchFamily="2" charset="0"/>
                <a:hlinkClick r:id="rId8"/>
              </a:rPr>
              <a:t>Phone</a:t>
            </a:r>
            <a:r>
              <a:rPr lang="en-US" b="1" i="0" dirty="0">
                <a:solidFill>
                  <a:srgbClr val="1F1F1F"/>
                </a:solidFill>
                <a:effectLst/>
                <a:latin typeface="Roboto" panose="02000000000000000000" pitchFamily="2" charset="0"/>
              </a:rPr>
              <a:t>: </a:t>
            </a:r>
            <a:r>
              <a:rPr lang="en-US" b="0" i="0" u="none" strike="noStrike" dirty="0">
                <a:solidFill>
                  <a:srgbClr val="1F1F1F"/>
                </a:solidFill>
                <a:effectLst/>
                <a:latin typeface="Roboto" panose="02000000000000000000" pitchFamily="2" charset="0"/>
                <a:hlinkClick r:id="rId9"/>
              </a:rPr>
              <a:t>(202) 662-7500</a:t>
            </a:r>
            <a:endParaRPr lang="en-US" b="0" i="0" dirty="0">
              <a:solidFill>
                <a:srgbClr val="1F1F1F"/>
              </a:solidFill>
              <a:effectLst/>
              <a:latin typeface="Roboto" panose="02000000000000000000" pitchFamily="2" charset="0"/>
            </a:endParaRPr>
          </a:p>
        </p:txBody>
      </p:sp>
      <p:pic>
        <p:nvPicPr>
          <p:cNvPr id="13" name="Picture 12">
            <a:extLst>
              <a:ext uri="{FF2B5EF4-FFF2-40B4-BE49-F238E27FC236}">
                <a16:creationId xmlns:a16="http://schemas.microsoft.com/office/drawing/2014/main" id="{FE41A6C8-0A68-F6A5-045D-276601162983}"/>
              </a:ext>
            </a:extLst>
          </p:cNvPr>
          <p:cNvPicPr>
            <a:picLocks noChangeAspect="1"/>
          </p:cNvPicPr>
          <p:nvPr/>
        </p:nvPicPr>
        <p:blipFill>
          <a:blip r:embed="rId10"/>
          <a:stretch>
            <a:fillRect/>
          </a:stretch>
        </p:blipFill>
        <p:spPr>
          <a:xfrm>
            <a:off x="7524823" y="1401176"/>
            <a:ext cx="4290646" cy="3516922"/>
          </a:xfrm>
          <a:prstGeom prst="rect">
            <a:avLst/>
          </a:prstGeom>
        </p:spPr>
      </p:pic>
      <p:sp>
        <p:nvSpPr>
          <p:cNvPr id="15" name="TextBox 14">
            <a:extLst>
              <a:ext uri="{FF2B5EF4-FFF2-40B4-BE49-F238E27FC236}">
                <a16:creationId xmlns:a16="http://schemas.microsoft.com/office/drawing/2014/main" id="{8BDDF688-FDC2-8C5B-8242-37D6762AB135}"/>
              </a:ext>
            </a:extLst>
          </p:cNvPr>
          <p:cNvSpPr txBox="1"/>
          <p:nvPr/>
        </p:nvSpPr>
        <p:spPr>
          <a:xfrm>
            <a:off x="235855" y="3814456"/>
            <a:ext cx="3568643" cy="369332"/>
          </a:xfrm>
          <a:prstGeom prst="rect">
            <a:avLst/>
          </a:prstGeom>
          <a:noFill/>
        </p:spPr>
        <p:txBody>
          <a:bodyPr wrap="square">
            <a:spAutoFit/>
          </a:bodyPr>
          <a:lstStyle/>
          <a:p>
            <a:r>
              <a:rPr lang="en-US" dirty="0">
                <a:hlinkClick r:id="rId11"/>
              </a:rPr>
              <a:t>Homepage | National Press Club</a:t>
            </a:r>
            <a:endParaRPr lang="en-US" dirty="0"/>
          </a:p>
        </p:txBody>
      </p:sp>
    </p:spTree>
    <p:extLst>
      <p:ext uri="{BB962C8B-B14F-4D97-AF65-F5344CB8AC3E}">
        <p14:creationId xmlns:p14="http://schemas.microsoft.com/office/powerpoint/2010/main" val="3456788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17FB-2834-38AF-53EC-4A902B47966C}"/>
              </a:ext>
            </a:extLst>
          </p:cNvPr>
          <p:cNvSpPr>
            <a:spLocks noGrp="1"/>
          </p:cNvSpPr>
          <p:nvPr>
            <p:ph type="title"/>
          </p:nvPr>
        </p:nvSpPr>
        <p:spPr>
          <a:xfrm>
            <a:off x="609600" y="242790"/>
            <a:ext cx="10972800" cy="386663"/>
          </a:xfrm>
        </p:spPr>
        <p:txBody>
          <a:bodyPr>
            <a:normAutofit fontScale="90000"/>
          </a:bodyPr>
          <a:lstStyle/>
          <a:p>
            <a:r>
              <a:rPr lang="en-US" dirty="0"/>
              <a:t>FINANCIAL Background</a:t>
            </a:r>
          </a:p>
        </p:txBody>
      </p:sp>
      <p:sp>
        <p:nvSpPr>
          <p:cNvPr id="4" name="Slide Number Placeholder 3">
            <a:extLst>
              <a:ext uri="{FF2B5EF4-FFF2-40B4-BE49-F238E27FC236}">
                <a16:creationId xmlns:a16="http://schemas.microsoft.com/office/drawing/2014/main" id="{8B0FAA96-C5F4-9D0C-6DEA-BE26C5191B6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7" name="TextBox 6">
            <a:extLst>
              <a:ext uri="{FF2B5EF4-FFF2-40B4-BE49-F238E27FC236}">
                <a16:creationId xmlns:a16="http://schemas.microsoft.com/office/drawing/2014/main" id="{19D44649-0400-8969-83C6-6FE5127C74AA}"/>
              </a:ext>
            </a:extLst>
          </p:cNvPr>
          <p:cNvSpPr txBox="1"/>
          <p:nvPr/>
        </p:nvSpPr>
        <p:spPr>
          <a:xfrm>
            <a:off x="609600" y="794981"/>
            <a:ext cx="10603345" cy="1477328"/>
          </a:xfrm>
          <a:prstGeom prst="rect">
            <a:avLst/>
          </a:prstGeom>
          <a:noFill/>
        </p:spPr>
        <p:txBody>
          <a:bodyPr wrap="square">
            <a:spAutoFit/>
          </a:bodyPr>
          <a:lstStyle/>
          <a:p>
            <a:pPr marL="285750" lvl="0" indent="-285750">
              <a:buFont typeface="Arial" panose="020B0604020202020204" pitchFamily="34" charset="0"/>
              <a:buChar char="•"/>
            </a:pPr>
            <a:r>
              <a:rPr lang="en-US" sz="1800" b="1" i="0" dirty="0">
                <a:solidFill>
                  <a:schemeClr val="tx2">
                    <a:lumMod val="50000"/>
                  </a:schemeClr>
                </a:solidFill>
              </a:rPr>
              <a:t>Event Expenses: </a:t>
            </a:r>
            <a:r>
              <a:rPr lang="en-US" sz="1800" b="0" i="0" dirty="0">
                <a:solidFill>
                  <a:schemeClr val="bg2">
                    <a:lumMod val="10000"/>
                  </a:schemeClr>
                </a:solidFill>
              </a:rPr>
              <a:t>Hosting a 300-person event will incur costs ranging from $150,000 to $225,000</a:t>
            </a:r>
          </a:p>
          <a:p>
            <a:pPr marL="285750" indent="-285750">
              <a:buFont typeface="Arial" panose="020B0604020202020204" pitchFamily="34" charset="0"/>
              <a:buChar char="•"/>
            </a:pPr>
            <a:r>
              <a:rPr lang="en-US" sz="1800" b="1" i="0" dirty="0">
                <a:solidFill>
                  <a:schemeClr val="tx2">
                    <a:lumMod val="50000"/>
                  </a:schemeClr>
                </a:solidFill>
              </a:rPr>
              <a:t>Event Revenue:</a:t>
            </a:r>
            <a:r>
              <a:rPr lang="en-US" sz="1800" b="0" i="0" dirty="0">
                <a:solidFill>
                  <a:schemeClr val="tx2">
                    <a:lumMod val="50000"/>
                  </a:schemeClr>
                </a:solidFill>
              </a:rPr>
              <a:t> </a:t>
            </a:r>
            <a:r>
              <a:rPr lang="en-US" sz="1800" b="0" i="0" dirty="0">
                <a:solidFill>
                  <a:schemeClr val="bg2">
                    <a:lumMod val="10000"/>
                  </a:schemeClr>
                </a:solidFill>
              </a:rPr>
              <a:t>Funding to cover expenses will come from a mixture of sponsorship and registration fees.</a:t>
            </a:r>
          </a:p>
          <a:p>
            <a:pPr marL="285750" indent="-285750">
              <a:buFont typeface="Arial" panose="020B0604020202020204" pitchFamily="34" charset="0"/>
              <a:buChar char="•"/>
            </a:pPr>
            <a:r>
              <a:rPr lang="en-US" sz="1800" b="1" i="0" dirty="0">
                <a:solidFill>
                  <a:schemeClr val="tx2">
                    <a:lumMod val="50000"/>
                  </a:schemeClr>
                </a:solidFill>
              </a:rPr>
              <a:t>Deposit: </a:t>
            </a:r>
            <a:r>
              <a:rPr lang="en-US" sz="1800" b="0" i="0" dirty="0">
                <a:solidFill>
                  <a:schemeClr val="bg2">
                    <a:lumMod val="10000"/>
                  </a:schemeClr>
                </a:solidFill>
              </a:rPr>
              <a:t>Advance payment funding up to $40,000 will be involved (non-refundable/transferrable).</a:t>
            </a:r>
          </a:p>
          <a:p>
            <a:pPr marL="285750" indent="-285750">
              <a:buFont typeface="Arial" panose="020B0604020202020204" pitchFamily="34" charset="0"/>
              <a:buChar char="•"/>
            </a:pPr>
            <a:r>
              <a:rPr lang="en-US" sz="1800" b="1" i="0" dirty="0">
                <a:solidFill>
                  <a:schemeClr val="tx2">
                    <a:lumMod val="50000"/>
                  </a:schemeClr>
                </a:solidFill>
              </a:rPr>
              <a:t>Event Profit:</a:t>
            </a:r>
            <a:r>
              <a:rPr lang="en-US" sz="1800" b="0" i="0" dirty="0">
                <a:solidFill>
                  <a:schemeClr val="tx2">
                    <a:lumMod val="50000"/>
                  </a:schemeClr>
                </a:solidFill>
              </a:rPr>
              <a:t> </a:t>
            </a:r>
            <a:r>
              <a:rPr lang="en-US" sz="1800" b="0" i="0" dirty="0">
                <a:solidFill>
                  <a:schemeClr val="bg2">
                    <a:lumMod val="10000"/>
                  </a:schemeClr>
                </a:solidFill>
              </a:rPr>
              <a:t>Profit from the event will go back to the NIEMOpen project.</a:t>
            </a:r>
            <a:endParaRPr lang="en-US" sz="1800" b="0" dirty="0">
              <a:solidFill>
                <a:schemeClr val="bg2">
                  <a:lumMod val="10000"/>
                </a:schemeClr>
              </a:solidFill>
            </a:endParaRPr>
          </a:p>
        </p:txBody>
      </p:sp>
      <p:graphicFrame>
        <p:nvGraphicFramePr>
          <p:cNvPr id="12" name="Table 11">
            <a:extLst>
              <a:ext uri="{FF2B5EF4-FFF2-40B4-BE49-F238E27FC236}">
                <a16:creationId xmlns:a16="http://schemas.microsoft.com/office/drawing/2014/main" id="{497F9A36-B532-C127-5081-A95ED3E8A77F}"/>
              </a:ext>
            </a:extLst>
          </p:cNvPr>
          <p:cNvGraphicFramePr>
            <a:graphicFrameLocks noGrp="1"/>
          </p:cNvGraphicFramePr>
          <p:nvPr>
            <p:extLst>
              <p:ext uri="{D42A27DB-BD31-4B8C-83A1-F6EECF244321}">
                <p14:modId xmlns:p14="http://schemas.microsoft.com/office/powerpoint/2010/main" val="1625826318"/>
              </p:ext>
            </p:extLst>
          </p:nvPr>
        </p:nvGraphicFramePr>
        <p:xfrm>
          <a:off x="2972075" y="2332330"/>
          <a:ext cx="6357827" cy="4010474"/>
        </p:xfrm>
        <a:graphic>
          <a:graphicData uri="http://schemas.openxmlformats.org/drawingml/2006/table">
            <a:tbl>
              <a:tblPr/>
              <a:tblGrid>
                <a:gridCol w="652632">
                  <a:extLst>
                    <a:ext uri="{9D8B030D-6E8A-4147-A177-3AD203B41FA5}">
                      <a16:colId xmlns:a16="http://schemas.microsoft.com/office/drawing/2014/main" val="1039671739"/>
                    </a:ext>
                  </a:extLst>
                </a:gridCol>
                <a:gridCol w="3353344">
                  <a:extLst>
                    <a:ext uri="{9D8B030D-6E8A-4147-A177-3AD203B41FA5}">
                      <a16:colId xmlns:a16="http://schemas.microsoft.com/office/drawing/2014/main" val="1315146068"/>
                    </a:ext>
                  </a:extLst>
                </a:gridCol>
                <a:gridCol w="1010988">
                  <a:extLst>
                    <a:ext uri="{9D8B030D-6E8A-4147-A177-3AD203B41FA5}">
                      <a16:colId xmlns:a16="http://schemas.microsoft.com/office/drawing/2014/main" val="3536471936"/>
                    </a:ext>
                  </a:extLst>
                </a:gridCol>
                <a:gridCol w="1340863">
                  <a:extLst>
                    <a:ext uri="{9D8B030D-6E8A-4147-A177-3AD203B41FA5}">
                      <a16:colId xmlns:a16="http://schemas.microsoft.com/office/drawing/2014/main" val="1943613442"/>
                    </a:ext>
                  </a:extLst>
                </a:gridCol>
              </a:tblGrid>
              <a:tr h="621879">
                <a:tc gridSpan="4">
                  <a:txBody>
                    <a:bodyPr/>
                    <a:lstStyle/>
                    <a:p>
                      <a:pPr algn="l" fontAlgn="b"/>
                      <a:r>
                        <a:rPr lang="en-US" sz="1700" b="1" i="0" u="none" strike="noStrike" dirty="0">
                          <a:solidFill>
                            <a:srgbClr val="000000"/>
                          </a:solidFill>
                          <a:effectLst/>
                          <a:latin typeface="Calibri" panose="020F0502020204030204" pitchFamily="34" charset="0"/>
                        </a:rPr>
                        <a:t>NIEMOpen Training Summit</a:t>
                      </a:r>
                      <a:br>
                        <a:rPr lang="en-US" sz="1700" b="1" i="0" u="none" strike="noStrike" dirty="0">
                          <a:solidFill>
                            <a:srgbClr val="000000"/>
                          </a:solidFill>
                          <a:effectLst/>
                          <a:latin typeface="Calibri" panose="020F0502020204030204" pitchFamily="34" charset="0"/>
                        </a:rPr>
                      </a:br>
                      <a:r>
                        <a:rPr lang="en-US" sz="1700" b="1" i="0" u="none" strike="noStrike" dirty="0">
                          <a:solidFill>
                            <a:srgbClr val="000000"/>
                          </a:solidFill>
                          <a:effectLst/>
                          <a:latin typeface="Calibri" panose="020F0502020204030204" pitchFamily="34" charset="0"/>
                        </a:rPr>
                        <a:t>Draft Budget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8078543"/>
                  </a:ext>
                </a:extLst>
              </a:tr>
              <a:tr h="158642">
                <a:tc>
                  <a:txBody>
                    <a:bodyPr/>
                    <a:lstStyle/>
                    <a:p>
                      <a:pPr algn="l" fontAlgn="b"/>
                      <a:r>
                        <a:rPr lang="en-US" sz="900" b="0"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rgbClr val="000000"/>
                          </a:solidFill>
                          <a:effectLst/>
                          <a:latin typeface="Calibri" panose="020F0502020204030204" pitchFamily="34" charset="0"/>
                        </a:rPr>
                        <a:t>Preliminary Estimate</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751837"/>
                  </a:ext>
                </a:extLst>
              </a:tr>
              <a:tr h="184025">
                <a:tc>
                  <a:txBody>
                    <a:bodyPr/>
                    <a:lstStyle/>
                    <a:p>
                      <a:pPr algn="l" fontAlgn="b"/>
                      <a:r>
                        <a:rPr lang="en-US" sz="900" b="0" i="0" u="none" strike="noStrike" dirty="0">
                          <a:solidFill>
                            <a:srgbClr val="000000"/>
                          </a:solidFill>
                          <a:effectLst/>
                          <a:latin typeface="Calibri" panose="020F0502020204030204" pitchFamily="34" charset="0"/>
                        </a:rPr>
                        <a:t>#</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effectLst/>
                          <a:latin typeface="Calibri" panose="020F0502020204030204" pitchFamily="34" charset="0"/>
                        </a:rPr>
                        <a:t>Registration Revenue</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3494421"/>
                  </a:ext>
                </a:extLst>
              </a:tr>
              <a:tr h="158642">
                <a:tc>
                  <a:txBody>
                    <a:bodyPr/>
                    <a:lstStyle/>
                    <a:p>
                      <a:pPr algn="l" fontAlgn="b"/>
                      <a:r>
                        <a:rPr lang="en-US" sz="900" b="0" i="0" u="none" strike="noStrike" dirty="0">
                          <a:solidFill>
                            <a:srgbClr val="000000"/>
                          </a:solidFill>
                          <a:effectLst/>
                          <a:latin typeface="Calibri" panose="020F0502020204030204" pitchFamily="34" charset="0"/>
                        </a:rPr>
                        <a:t>30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Attendance Fee (early bird before 15 November)</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695.00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20,850.00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5374081"/>
                  </a:ext>
                </a:extLst>
              </a:tr>
              <a:tr h="158642">
                <a:tc>
                  <a:txBody>
                    <a:bodyPr/>
                    <a:lstStyle/>
                    <a:p>
                      <a:pPr algn="l" fontAlgn="b"/>
                      <a:r>
                        <a:rPr lang="en-US" sz="900" b="0" i="0" u="none" strike="noStrike" dirty="0">
                          <a:solidFill>
                            <a:srgbClr val="000000"/>
                          </a:solidFill>
                          <a:effectLst/>
                          <a:latin typeface="Calibri" panose="020F0502020204030204" pitchFamily="34" charset="0"/>
                        </a:rPr>
                        <a:t>20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Attendance Fee (late after 15 November)</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795.00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15,900.00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9600462"/>
                  </a:ext>
                </a:extLst>
              </a:tr>
              <a:tr h="310939">
                <a:tc>
                  <a:txBody>
                    <a:bodyPr/>
                    <a:lstStyle/>
                    <a:p>
                      <a:pPr algn="l" fontAlgn="b"/>
                      <a:r>
                        <a:rPr lang="en-US" sz="900" b="0" i="0" u="none" strike="noStrike" dirty="0">
                          <a:solidFill>
                            <a:srgbClr val="000000"/>
                          </a:solidFill>
                          <a:effectLst/>
                          <a:latin typeface="Calibri" panose="020F0502020204030204" pitchFamily="34" charset="0"/>
                        </a:rPr>
                        <a:t>100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Government, non-profit, academics (early bird before 15 November)</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395.00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39,500.00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7555743"/>
                  </a:ext>
                </a:extLst>
              </a:tr>
              <a:tr h="158642">
                <a:tc>
                  <a:txBody>
                    <a:bodyPr/>
                    <a:lstStyle/>
                    <a:p>
                      <a:pPr algn="l" fontAlgn="b"/>
                      <a:r>
                        <a:rPr lang="en-US" sz="900" b="0" i="0" u="none" strike="noStrike" dirty="0">
                          <a:solidFill>
                            <a:srgbClr val="000000"/>
                          </a:solidFill>
                          <a:effectLst/>
                          <a:latin typeface="Calibri" panose="020F0502020204030204" pitchFamily="34" charset="0"/>
                        </a:rPr>
                        <a:t>80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Government, non-profit, academics (late after 15 November)</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495.00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39,600.00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3513572"/>
                  </a:ext>
                </a:extLst>
              </a:tr>
              <a:tr h="158642">
                <a:tc>
                  <a:txBody>
                    <a:bodyPr/>
                    <a:lstStyle/>
                    <a:p>
                      <a:pPr algn="l" fontAlgn="b"/>
                      <a:r>
                        <a:rPr lang="en-US" sz="900" b="0" i="0" u="none" strike="noStrike" dirty="0">
                          <a:solidFill>
                            <a:srgbClr val="000000"/>
                          </a:solidFill>
                          <a:effectLst/>
                          <a:latin typeface="Calibri" panose="020F0502020204030204" pitchFamily="34" charset="0"/>
                        </a:rPr>
                        <a:t>70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Complimentary (speakers)</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2027927"/>
                  </a:ext>
                </a:extLst>
              </a:tr>
              <a:tr h="158642">
                <a:tc>
                  <a:txBody>
                    <a:bodyPr/>
                    <a:lstStyle/>
                    <a:p>
                      <a:pPr algn="l" fontAlgn="b"/>
                      <a:r>
                        <a:rPr lang="en-US" sz="900" b="0" i="0" u="none" strike="noStrike" dirty="0">
                          <a:solidFill>
                            <a:srgbClr val="000000"/>
                          </a:solidFill>
                          <a:effectLst/>
                          <a:latin typeface="Calibri" panose="020F0502020204030204" pitchFamily="34" charset="0"/>
                        </a:rPr>
                        <a:t>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Reception Ticket</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50.00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3895750"/>
                  </a:ext>
                </a:extLst>
              </a:tr>
              <a:tr h="158642">
                <a:tc>
                  <a:txBody>
                    <a:bodyPr/>
                    <a:lstStyle/>
                    <a:p>
                      <a:pPr algn="l" fontAlgn="b"/>
                      <a:r>
                        <a:rPr lang="en-US" sz="900" b="1" i="0" u="none" strike="noStrike" dirty="0">
                          <a:solidFill>
                            <a:srgbClr val="000000"/>
                          </a:solidFill>
                          <a:effectLst/>
                          <a:latin typeface="Calibri" panose="020F0502020204030204" pitchFamily="34" charset="0"/>
                        </a:rPr>
                        <a:t>300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Total Registration Income</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 $              115,850.00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3033080565"/>
                  </a:ext>
                </a:extLst>
              </a:tr>
              <a:tr h="158642">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9202249"/>
                  </a:ext>
                </a:extLst>
              </a:tr>
              <a:tr h="184025">
                <a:tc>
                  <a:txBody>
                    <a:bodyPr/>
                    <a:lstStyle/>
                    <a:p>
                      <a:pPr algn="l" fontAlgn="b"/>
                      <a:r>
                        <a:rPr lang="en-US" sz="900" b="0" i="0" u="none" strike="noStrike" dirty="0">
                          <a:solidFill>
                            <a:srgbClr val="000000"/>
                          </a:solidFill>
                          <a:effectLst/>
                          <a:latin typeface="Calibri" panose="020F0502020204030204" pitchFamily="34" charset="0"/>
                        </a:rPr>
                        <a:t>#</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1" i="0" u="none" strike="noStrike" dirty="0">
                          <a:solidFill>
                            <a:srgbClr val="000000"/>
                          </a:solidFill>
                          <a:effectLst/>
                          <a:latin typeface="Calibri" panose="020F0502020204030204" pitchFamily="34" charset="0"/>
                        </a:rPr>
                        <a:t>Sponsorship Revenue</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9891507"/>
                  </a:ext>
                </a:extLst>
              </a:tr>
              <a:tr h="158642">
                <a:tc>
                  <a:txBody>
                    <a:bodyPr/>
                    <a:lstStyle/>
                    <a:p>
                      <a:pPr algn="l" fontAlgn="b"/>
                      <a:r>
                        <a:rPr lang="en-US" sz="900" b="0" i="0" u="none" strike="noStrike" dirty="0">
                          <a:solidFill>
                            <a:srgbClr val="000000"/>
                          </a:solidFill>
                          <a:effectLst/>
                          <a:latin typeface="Calibri" panose="020F0502020204030204" pitchFamily="34" charset="0"/>
                        </a:rPr>
                        <a:t>1</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Diamond Sponsorship (reception-table-speaking op)</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25,000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25,000.00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543503"/>
                  </a:ext>
                </a:extLst>
              </a:tr>
              <a:tr h="158642">
                <a:tc>
                  <a:txBody>
                    <a:bodyPr/>
                    <a:lstStyle/>
                    <a:p>
                      <a:pPr algn="l" fontAlgn="b"/>
                      <a:r>
                        <a:rPr lang="en-US" sz="900" b="0" i="0" u="none" strike="noStrike" dirty="0">
                          <a:solidFill>
                            <a:srgbClr val="000000"/>
                          </a:solidFill>
                          <a:effectLst/>
                          <a:latin typeface="Calibri" panose="020F0502020204030204" pitchFamily="34" charset="0"/>
                        </a:rPr>
                        <a:t>2</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Platinum Sponsorship (speaking op-table)</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15,000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30,000.00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5322739"/>
                  </a:ext>
                </a:extLst>
              </a:tr>
              <a:tr h="158642">
                <a:tc>
                  <a:txBody>
                    <a:bodyPr/>
                    <a:lstStyle/>
                    <a:p>
                      <a:pPr algn="l" fontAlgn="b"/>
                      <a:r>
                        <a:rPr lang="en-US" sz="900" b="0" i="0" u="none" strike="noStrike" dirty="0">
                          <a:solidFill>
                            <a:srgbClr val="000000"/>
                          </a:solidFill>
                          <a:effectLst/>
                          <a:latin typeface="Calibri" panose="020F0502020204030204" pitchFamily="34" charset="0"/>
                        </a:rPr>
                        <a:t>4</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Gold Sponsorship (table)</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10,000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40,000.00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6819962"/>
                  </a:ext>
                </a:extLst>
              </a:tr>
              <a:tr h="158642">
                <a:tc>
                  <a:txBody>
                    <a:bodyPr/>
                    <a:lstStyle/>
                    <a:p>
                      <a:pPr algn="l" fontAlgn="b"/>
                      <a:r>
                        <a:rPr lang="en-US" sz="900" b="0" i="0" u="none" strike="noStrike" dirty="0">
                          <a:solidFill>
                            <a:srgbClr val="000000"/>
                          </a:solidFill>
                          <a:effectLst/>
                          <a:latin typeface="Calibri" panose="020F0502020204030204" pitchFamily="34" charset="0"/>
                        </a:rPr>
                        <a:t>2</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Silver Sponsorship (breaks/lunches)</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7,500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15,000.00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4447464"/>
                  </a:ext>
                </a:extLst>
              </a:tr>
              <a:tr h="158642">
                <a:tc>
                  <a:txBody>
                    <a:bodyPr/>
                    <a:lstStyle/>
                    <a:p>
                      <a:pPr algn="l" fontAlgn="b"/>
                      <a:r>
                        <a:rPr lang="en-US" sz="900" b="0" i="0" u="none" strike="noStrike" dirty="0">
                          <a:solidFill>
                            <a:srgbClr val="000000"/>
                          </a:solidFill>
                          <a:effectLst/>
                          <a:latin typeface="Calibri" panose="020F0502020204030204" pitchFamily="34" charset="0"/>
                        </a:rPr>
                        <a:t>3</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Logo Only Sponsorship</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dirty="0">
                          <a:solidFill>
                            <a:srgbClr val="000000"/>
                          </a:solidFill>
                          <a:effectLst/>
                          <a:latin typeface="Calibri" panose="020F0502020204030204" pitchFamily="34" charset="0"/>
                        </a:rPr>
                        <a:t>1,500</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                  4,500.00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5954895"/>
                  </a:ext>
                </a:extLst>
              </a:tr>
              <a:tr h="158642">
                <a:tc>
                  <a:txBody>
                    <a:bodyPr/>
                    <a:lstStyle/>
                    <a:p>
                      <a:pPr algn="l" fontAlgn="b"/>
                      <a:r>
                        <a:rPr lang="en-US" sz="900" b="1" i="0" u="none" strike="noStrike" dirty="0">
                          <a:solidFill>
                            <a:srgbClr val="000000"/>
                          </a:solidFill>
                          <a:effectLst/>
                          <a:latin typeface="Calibri" panose="020F0502020204030204" pitchFamily="34" charset="0"/>
                        </a:rPr>
                        <a:t>7</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Total Sponsorship Income</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 $                89,500.00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343551513"/>
                  </a:ext>
                </a:extLst>
              </a:tr>
              <a:tr h="158642">
                <a:tc>
                  <a:txBody>
                    <a:bodyPr/>
                    <a:lstStyle/>
                    <a:p>
                      <a:pPr algn="l" fontAlgn="b"/>
                      <a:r>
                        <a:rPr lang="en-US" sz="900" b="0"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3795518"/>
                  </a:ext>
                </a:extLst>
              </a:tr>
              <a:tr h="164988">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Total Potential Venue Expenses</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 $              165,152.00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1678513131"/>
                  </a:ext>
                </a:extLst>
              </a:tr>
              <a:tr h="164988">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Total Potential Revenue</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tc>
                  <a:txBody>
                    <a:bodyPr/>
                    <a:lstStyle/>
                    <a:p>
                      <a:pPr algn="l" fontAlgn="b"/>
                      <a:r>
                        <a:rPr lang="en-US" sz="900" b="1" i="0" u="none" strike="noStrike" dirty="0">
                          <a:solidFill>
                            <a:srgbClr val="000000"/>
                          </a:solidFill>
                          <a:effectLst/>
                          <a:latin typeface="Calibri" panose="020F0502020204030204" pitchFamily="34" charset="0"/>
                        </a:rPr>
                        <a:t> $              205,350.00 </a:t>
                      </a:r>
                    </a:p>
                  </a:txBody>
                  <a:tcPr marL="6011" marR="6011" marT="601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2CC"/>
                    </a:solidFill>
                  </a:tcPr>
                </a:tc>
                <a:extLst>
                  <a:ext uri="{0D108BD9-81ED-4DB2-BD59-A6C34878D82A}">
                    <a16:rowId xmlns:a16="http://schemas.microsoft.com/office/drawing/2014/main" val="2902893196"/>
                  </a:ext>
                </a:extLst>
              </a:tr>
            </a:tbl>
          </a:graphicData>
        </a:graphic>
      </p:graphicFrame>
    </p:spTree>
    <p:extLst>
      <p:ext uri="{BB962C8B-B14F-4D97-AF65-F5344CB8AC3E}">
        <p14:creationId xmlns:p14="http://schemas.microsoft.com/office/powerpoint/2010/main" val="1794721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2E4D-37A5-4D6A-9478-96057393945C}"/>
              </a:ext>
            </a:extLst>
          </p:cNvPr>
          <p:cNvSpPr>
            <a:spLocks noGrp="1"/>
          </p:cNvSpPr>
          <p:nvPr>
            <p:ph type="title"/>
          </p:nvPr>
        </p:nvSpPr>
        <p:spPr>
          <a:xfrm>
            <a:off x="609600" y="240700"/>
            <a:ext cx="10972800" cy="1615718"/>
          </a:xfrm>
        </p:spPr>
        <p:txBody>
          <a:bodyPr>
            <a:normAutofit/>
          </a:bodyPr>
          <a:lstStyle/>
          <a:p>
            <a:r>
              <a:rPr lang="en-US" dirty="0"/>
              <a:t>Motion to commit resources to secure meeting facilities (Ballroom &amp; 2 breakout rooms) at the national press club for the NIEMOpen REVEAL event</a:t>
            </a:r>
          </a:p>
        </p:txBody>
      </p:sp>
      <p:sp>
        <p:nvSpPr>
          <p:cNvPr id="4" name="Slide Number Placeholder 3">
            <a:extLst>
              <a:ext uri="{FF2B5EF4-FFF2-40B4-BE49-F238E27FC236}">
                <a16:creationId xmlns:a16="http://schemas.microsoft.com/office/drawing/2014/main" id="{232F9F86-FA15-41A5-B9B9-43428562A1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CDBE064F-7427-4BCA-9E66-CC500B588838}"/>
              </a:ext>
            </a:extLst>
          </p:cNvPr>
          <p:cNvSpPr txBox="1">
            <a:spLocks/>
          </p:cNvSpPr>
          <p:nvPr/>
        </p:nvSpPr>
        <p:spPr>
          <a:xfrm flipH="1">
            <a:off x="326902" y="1822432"/>
            <a:ext cx="5329187" cy="3046988"/>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A proposal to commit ~ $</a:t>
            </a:r>
            <a:r>
              <a:rPr lang="en-US" sz="1600" dirty="0">
                <a:solidFill>
                  <a:srgbClr val="EEECE1">
                    <a:lumMod val="10000"/>
                  </a:srgbClr>
                </a:solidFill>
                <a:latin typeface="Arial"/>
              </a:rPr>
              <a:t> 31K</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(after rebate) to secure meeting facilities at the National Press Club.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Maker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(NMO TSC: Beth Smally</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I motion that the PGB approve: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6858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Committing approximately </a:t>
            </a:r>
            <a:r>
              <a:rPr lang="en-US" sz="1600" dirty="0">
                <a:solidFill>
                  <a:srgbClr val="EEECE1">
                    <a:lumMod val="10000"/>
                  </a:srgbClr>
                </a:solidFill>
                <a:latin typeface="Arial"/>
              </a:rPr>
              <a:t>31</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K to secure meeting facilities at the National Press Club contingent on the availability of funds.</a:t>
            </a:r>
          </a:p>
          <a:p>
            <a:pPr marL="6858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EEECE1">
                    <a:lumMod val="10000"/>
                  </a:srgbClr>
                </a:solidFill>
                <a:latin typeface="Arial"/>
              </a:rPr>
              <a:t>Note, the total cost after rebate is expected to be $31K.</a:t>
            </a:r>
          </a:p>
          <a:p>
            <a:pPr marL="68580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This expenditure is expected to be recovered via sponsors and registration fees.</a:t>
            </a:r>
          </a:p>
        </p:txBody>
      </p:sp>
      <p:cxnSp>
        <p:nvCxnSpPr>
          <p:cNvPr id="8" name="Straight Connector 7">
            <a:extLst>
              <a:ext uri="{FF2B5EF4-FFF2-40B4-BE49-F238E27FC236}">
                <a16:creationId xmlns:a16="http://schemas.microsoft.com/office/drawing/2014/main" id="{291D2442-F680-4AF9-9E89-4D5698655E18}"/>
              </a:ext>
            </a:extLst>
          </p:cNvPr>
          <p:cNvCxnSpPr>
            <a:cxnSpLocks/>
          </p:cNvCxnSpPr>
          <p:nvPr/>
        </p:nvCxnSpPr>
        <p:spPr>
          <a:xfrm>
            <a:off x="5924029" y="1903445"/>
            <a:ext cx="43634" cy="4196566"/>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524B51F-2EFD-EFCF-C824-094AEBC00EFB}"/>
              </a:ext>
            </a:extLst>
          </p:cNvPr>
          <p:cNvSpPr txBox="1"/>
          <p:nvPr/>
        </p:nvSpPr>
        <p:spPr>
          <a:xfrm flipH="1">
            <a:off x="6211803" y="1816332"/>
            <a:ext cx="5566118" cy="17666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rPr>
              <a:t>SECOND?</a:t>
            </a:r>
          </a:p>
          <a:p>
            <a:pPr marL="285750" marR="0" lvl="1"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(Debate) Do any of the members have comments on the proposal?</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Conducts a Simple Majority Vote </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Announces Vote</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51B97E47-D76A-90B7-38AB-B5E99026C484}"/>
              </a:ext>
            </a:extLst>
          </p:cNvPr>
          <p:cNvGrpSpPr/>
          <p:nvPr/>
        </p:nvGrpSpPr>
        <p:grpSpPr>
          <a:xfrm>
            <a:off x="8752263" y="4184684"/>
            <a:ext cx="3197160" cy="1498198"/>
            <a:chOff x="7368753" y="1052059"/>
            <a:chExt cx="3156574" cy="1848648"/>
          </a:xfrm>
        </p:grpSpPr>
        <p:sp>
          <p:nvSpPr>
            <p:cNvPr id="6" name="TextBox 5">
              <a:extLst>
                <a:ext uri="{FF2B5EF4-FFF2-40B4-BE49-F238E27FC236}">
                  <a16:creationId xmlns:a16="http://schemas.microsoft.com/office/drawing/2014/main" id="{371C890A-65A7-46B8-049E-3D7EF459C873}"/>
                </a:ext>
              </a:extLst>
            </p:cNvPr>
            <p:cNvSpPr txBox="1"/>
            <p:nvPr/>
          </p:nvSpPr>
          <p:spPr>
            <a:xfrm>
              <a:off x="7368753" y="1052059"/>
              <a:ext cx="3156574" cy="1848648"/>
            </a:xfrm>
            <a:prstGeom prst="rect">
              <a:avLst/>
            </a:prstGeom>
            <a:solidFill>
              <a:schemeClr val="bg1">
                <a:lumMod val="95000"/>
              </a:schemeClr>
            </a:solidFill>
            <a:ln w="38100">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 name="TextBox 8">
              <a:extLst>
                <a:ext uri="{FF2B5EF4-FFF2-40B4-BE49-F238E27FC236}">
                  <a16:creationId xmlns:a16="http://schemas.microsoft.com/office/drawing/2014/main" id="{F2AC35E7-61D6-3C9A-4323-EA0F8031E774}"/>
                </a:ext>
              </a:extLst>
            </p:cNvPr>
            <p:cNvSpPr txBox="1"/>
            <p:nvPr/>
          </p:nvSpPr>
          <p:spPr>
            <a:xfrm flipH="1">
              <a:off x="7518857" y="1052059"/>
              <a:ext cx="12944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8B8B8B">
                      <a:lumMod val="50000"/>
                    </a:srgbClr>
                  </a:solidFill>
                  <a:effectLst/>
                  <a:uLnTx/>
                  <a:uFillTx/>
                  <a:latin typeface="Arial"/>
                  <a:ea typeface="+mn-ea"/>
                  <a:cs typeface="+mn-cs"/>
                </a:rPr>
                <a:t>Resolution</a:t>
              </a:r>
            </a:p>
          </p:txBody>
        </p:sp>
        <p:sp>
          <p:nvSpPr>
            <p:cNvPr id="12" name="Rectangle 11">
              <a:extLst>
                <a:ext uri="{FF2B5EF4-FFF2-40B4-BE49-F238E27FC236}">
                  <a16:creationId xmlns:a16="http://schemas.microsoft.com/office/drawing/2014/main" id="{8DABB0D7-E39D-5D70-F9FC-0CAF0D518D9D}"/>
                </a:ext>
              </a:extLst>
            </p:cNvPr>
            <p:cNvSpPr/>
            <p:nvPr/>
          </p:nvSpPr>
          <p:spPr bwMode="auto">
            <a:xfrm>
              <a:off x="7633293" y="1493957"/>
              <a:ext cx="311285" cy="266340"/>
            </a:xfrm>
            <a:prstGeom prst="rect">
              <a:avLst/>
            </a:prstGeom>
            <a:noFill/>
            <a:ln w="28575">
              <a:solidFill>
                <a:srgbClr val="00B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3" name="Rectangle 12">
              <a:extLst>
                <a:ext uri="{FF2B5EF4-FFF2-40B4-BE49-F238E27FC236}">
                  <a16:creationId xmlns:a16="http://schemas.microsoft.com/office/drawing/2014/main" id="{93E045C8-45B9-1FCE-C4B7-F09308D91547}"/>
                </a:ext>
              </a:extLst>
            </p:cNvPr>
            <p:cNvSpPr/>
            <p:nvPr/>
          </p:nvSpPr>
          <p:spPr bwMode="auto">
            <a:xfrm>
              <a:off x="7633293" y="1937601"/>
              <a:ext cx="311285" cy="266340"/>
            </a:xfrm>
            <a:prstGeom prst="rect">
              <a:avLst/>
            </a:prstGeom>
            <a:noFill/>
            <a:ln w="28575">
              <a:solidFill>
                <a:schemeClr val="bg2">
                  <a:lumMod val="1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4" name="Rectangle 13">
              <a:extLst>
                <a:ext uri="{FF2B5EF4-FFF2-40B4-BE49-F238E27FC236}">
                  <a16:creationId xmlns:a16="http://schemas.microsoft.com/office/drawing/2014/main" id="{3EF7F649-1F8C-ABE0-2F0E-0590077DAD53}"/>
                </a:ext>
              </a:extLst>
            </p:cNvPr>
            <p:cNvSpPr/>
            <p:nvPr/>
          </p:nvSpPr>
          <p:spPr bwMode="auto">
            <a:xfrm>
              <a:off x="7633292" y="2469669"/>
              <a:ext cx="311285" cy="266340"/>
            </a:xfrm>
            <a:prstGeom prst="rect">
              <a:avLst/>
            </a:prstGeom>
            <a:noFill/>
            <a:ln w="28575">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5" name="TextBox 14">
              <a:extLst>
                <a:ext uri="{FF2B5EF4-FFF2-40B4-BE49-F238E27FC236}">
                  <a16:creationId xmlns:a16="http://schemas.microsoft.com/office/drawing/2014/main" id="{0CDB2D0E-A323-5CA6-F67E-C33654F22624}"/>
                </a:ext>
              </a:extLst>
            </p:cNvPr>
            <p:cNvSpPr txBox="1"/>
            <p:nvPr/>
          </p:nvSpPr>
          <p:spPr>
            <a:xfrm>
              <a:off x="8054502" y="1435311"/>
              <a:ext cx="10505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rial"/>
                  <a:ea typeface="+mn-ea"/>
                  <a:cs typeface="+mn-cs"/>
                </a:rPr>
                <a:t>Approve</a:t>
              </a:r>
            </a:p>
          </p:txBody>
        </p:sp>
        <p:sp>
          <p:nvSpPr>
            <p:cNvPr id="16" name="TextBox 15">
              <a:extLst>
                <a:ext uri="{FF2B5EF4-FFF2-40B4-BE49-F238E27FC236}">
                  <a16:creationId xmlns:a16="http://schemas.microsoft.com/office/drawing/2014/main" id="{39122D93-09F7-EFA4-C4FB-B3065DD1BBBD}"/>
                </a:ext>
              </a:extLst>
            </p:cNvPr>
            <p:cNvSpPr txBox="1"/>
            <p:nvPr/>
          </p:nvSpPr>
          <p:spPr>
            <a:xfrm>
              <a:off x="8054502" y="1879388"/>
              <a:ext cx="23391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Approve w/Comment</a:t>
              </a:r>
            </a:p>
          </p:txBody>
        </p:sp>
        <p:sp>
          <p:nvSpPr>
            <p:cNvPr id="17" name="TextBox 16">
              <a:extLst>
                <a:ext uri="{FF2B5EF4-FFF2-40B4-BE49-F238E27FC236}">
                  <a16:creationId xmlns:a16="http://schemas.microsoft.com/office/drawing/2014/main" id="{2B89E0CC-F75F-5D8A-7AA5-7816F8B68EFD}"/>
                </a:ext>
              </a:extLst>
            </p:cNvPr>
            <p:cNvSpPr txBox="1"/>
            <p:nvPr/>
          </p:nvSpPr>
          <p:spPr>
            <a:xfrm>
              <a:off x="8054502" y="2437982"/>
              <a:ext cx="1474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Table/Reject</a:t>
              </a:r>
            </a:p>
          </p:txBody>
        </p:sp>
        <p:sp>
          <p:nvSpPr>
            <p:cNvPr id="18" name="TextBox 17">
              <a:extLst>
                <a:ext uri="{FF2B5EF4-FFF2-40B4-BE49-F238E27FC236}">
                  <a16:creationId xmlns:a16="http://schemas.microsoft.com/office/drawing/2014/main" id="{D1A513C3-23B7-F93D-77CC-028F52B29C77}"/>
                </a:ext>
              </a:extLst>
            </p:cNvPr>
            <p:cNvSpPr txBox="1"/>
            <p:nvPr/>
          </p:nvSpPr>
          <p:spPr>
            <a:xfrm>
              <a:off x="7608272" y="1372393"/>
              <a:ext cx="361323" cy="645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grpSp>
    </p:spTree>
    <p:extLst>
      <p:ext uri="{BB962C8B-B14F-4D97-AF65-F5344CB8AC3E}">
        <p14:creationId xmlns:p14="http://schemas.microsoft.com/office/powerpoint/2010/main" val="18568038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71A75F-CEAD-6C49-11CF-E07453F0F8BC}"/>
              </a:ext>
            </a:extLst>
          </p:cNvPr>
          <p:cNvSpPr>
            <a:spLocks noGrp="1"/>
          </p:cNvSpPr>
          <p:nvPr>
            <p:ph type="title"/>
          </p:nvPr>
        </p:nvSpPr>
        <p:spPr/>
        <p:txBody>
          <a:bodyPr/>
          <a:lstStyle/>
          <a:p>
            <a:r>
              <a:rPr lang="en-US"/>
              <a:t>NIEM Model 6.0 PS02</a:t>
            </a:r>
          </a:p>
        </p:txBody>
      </p:sp>
      <p:sp>
        <p:nvSpPr>
          <p:cNvPr id="5" name="Content Placeholder 4">
            <a:extLst>
              <a:ext uri="{FF2B5EF4-FFF2-40B4-BE49-F238E27FC236}">
                <a16:creationId xmlns:a16="http://schemas.microsoft.com/office/drawing/2014/main" id="{C4FA712F-F0B7-2996-F6B3-0DEA1DA82411}"/>
              </a:ext>
            </a:extLst>
          </p:cNvPr>
          <p:cNvSpPr>
            <a:spLocks noGrp="1"/>
          </p:cNvSpPr>
          <p:nvPr>
            <p:ph idx="1"/>
          </p:nvPr>
        </p:nvSpPr>
        <p:spPr/>
        <p:txBody>
          <a:bodyPr/>
          <a:lstStyle/>
          <a:p>
            <a:r>
              <a:rPr lang="en-US" dirty="0">
                <a:solidFill>
                  <a:schemeClr val="bg2">
                    <a:lumMod val="10000"/>
                  </a:schemeClr>
                </a:solidFill>
              </a:rPr>
              <a:t>One minor change to a technical architecture namespace</a:t>
            </a:r>
          </a:p>
          <a:p>
            <a:pPr lvl="1"/>
            <a:r>
              <a:rPr lang="en-US" dirty="0">
                <a:solidFill>
                  <a:schemeClr val="bg2">
                    <a:lumMod val="10000"/>
                  </a:schemeClr>
                </a:solidFill>
              </a:rPr>
              <a:t>Complex types in structures namespace must have </a:t>
            </a:r>
            <a:r>
              <a:rPr lang="en-US" sz="1600" dirty="0" err="1">
                <a:solidFill>
                  <a:schemeClr val="bg2">
                    <a:lumMod val="10000"/>
                  </a:schemeClr>
                </a:solidFill>
                <a:latin typeface="Courier New" panose="02070309020205020404" pitchFamily="49" charset="0"/>
                <a:cs typeface="Courier New" panose="02070309020205020404" pitchFamily="49" charset="0"/>
              </a:rPr>
              <a:t>appliesToParent</a:t>
            </a:r>
            <a:r>
              <a:rPr lang="en-US" dirty="0">
                <a:solidFill>
                  <a:schemeClr val="bg2">
                    <a:lumMod val="10000"/>
                  </a:schemeClr>
                </a:solidFill>
              </a:rPr>
              <a:t> attribute</a:t>
            </a:r>
          </a:p>
          <a:p>
            <a:r>
              <a:rPr lang="en-US" dirty="0">
                <a:solidFill>
                  <a:schemeClr val="bg2">
                    <a:lumMod val="10000"/>
                  </a:schemeClr>
                </a:solidFill>
              </a:rPr>
              <a:t>No change to model content</a:t>
            </a:r>
          </a:p>
          <a:p>
            <a:r>
              <a:rPr lang="en-US" dirty="0">
                <a:solidFill>
                  <a:schemeClr val="bg2">
                    <a:lumMod val="10000"/>
                  </a:schemeClr>
                </a:solidFill>
              </a:rPr>
              <a:t>Ready for approval vote today</a:t>
            </a:r>
          </a:p>
          <a:p>
            <a:endParaRPr lang="en-US" dirty="0"/>
          </a:p>
        </p:txBody>
      </p:sp>
    </p:spTree>
    <p:extLst>
      <p:ext uri="{BB962C8B-B14F-4D97-AF65-F5344CB8AC3E}">
        <p14:creationId xmlns:p14="http://schemas.microsoft.com/office/powerpoint/2010/main" val="3696299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2E4D-37A5-4D6A-9478-96057393945C}"/>
              </a:ext>
            </a:extLst>
          </p:cNvPr>
          <p:cNvSpPr>
            <a:spLocks noGrp="1"/>
          </p:cNvSpPr>
          <p:nvPr>
            <p:ph type="title"/>
          </p:nvPr>
        </p:nvSpPr>
        <p:spPr>
          <a:xfrm>
            <a:off x="609600" y="240701"/>
            <a:ext cx="10972800" cy="1083170"/>
          </a:xfrm>
        </p:spPr>
        <p:txBody>
          <a:bodyPr>
            <a:normAutofit fontScale="90000"/>
          </a:bodyPr>
          <a:lstStyle/>
          <a:p>
            <a:r>
              <a:rPr lang="en-US" dirty="0"/>
              <a:t>Motion to Approve Updating NIEM Model version 6.0 (PS01) to PS02 to redress MINOR Bug Fixes &amp; administrative corrections</a:t>
            </a:r>
            <a:br>
              <a:rPr lang="en-US" sz="2800" dirty="0">
                <a:solidFill>
                  <a:srgbClr val="EEECE1">
                    <a:lumMod val="10000"/>
                  </a:srgbClr>
                </a:solidFill>
                <a:latin typeface="Arial"/>
              </a:rPr>
            </a:br>
            <a:endParaRPr lang="en-US" dirty="0"/>
          </a:p>
        </p:txBody>
      </p:sp>
      <p:sp>
        <p:nvSpPr>
          <p:cNvPr id="4" name="Slide Number Placeholder 3">
            <a:extLst>
              <a:ext uri="{FF2B5EF4-FFF2-40B4-BE49-F238E27FC236}">
                <a16:creationId xmlns:a16="http://schemas.microsoft.com/office/drawing/2014/main" id="{232F9F86-FA15-41A5-B9B9-43428562A1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CDBE064F-7427-4BCA-9E66-CC500B588838}"/>
              </a:ext>
            </a:extLst>
          </p:cNvPr>
          <p:cNvSpPr txBox="1">
            <a:spLocks/>
          </p:cNvSpPr>
          <p:nvPr/>
        </p:nvSpPr>
        <p:spPr>
          <a:xfrm flipH="1">
            <a:off x="318316" y="1297869"/>
            <a:ext cx="5329187" cy="4819781"/>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A proposal to approve updating NIEM Model Version 6.0 (PS01) to PS02 will be proposed by the NTAC TSC. Included in the motion is direction to publish PS02 to the OASIS Library once approved by the PGB.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Maker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NTAC Co-Chair </a:t>
            </a:r>
            <a:r>
              <a:rPr lang="en-US" sz="1600" dirty="0">
                <a:solidFill>
                  <a:srgbClr val="EEECE1">
                    <a:lumMod val="10000"/>
                  </a:srgbClr>
                </a:solidFill>
                <a:latin typeface="Arial"/>
              </a:rPr>
              <a:t>Jim Cabral</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I Motion</a:t>
            </a:r>
            <a:r>
              <a:rPr kumimoji="0" lang="en-US" sz="1600" b="0" i="0" u="none" strike="noStrike" kern="1200" cap="none" spc="0" normalizeH="0" baseline="0" noProof="0" dirty="0">
                <a:ln>
                  <a:noFill/>
                </a:ln>
                <a:solidFill>
                  <a:srgbClr val="334052"/>
                </a:solidFill>
                <a:effectLst/>
                <a:uLnTx/>
                <a:uFillTx/>
                <a:latin typeface="Arial"/>
                <a:ea typeface="Calibri" panose="020F0502020204030204" pitchFamily="34" charset="0"/>
                <a:cs typeface="Times New Roman" panose="02020603050405020304" pitchFamily="18" charset="0"/>
              </a:rPr>
              <a:t> that </a:t>
            </a:r>
            <a:r>
              <a:rPr kumimoji="0" lang="en-US" sz="1600" b="0" i="0" u="none" strike="noStrike" kern="1200" cap="none" spc="0" normalizeH="0" baseline="0" noProof="0" dirty="0">
                <a:ln>
                  <a:noFill/>
                </a:ln>
                <a:solidFill>
                  <a:srgbClr val="334052"/>
                </a:solidFill>
                <a:effectLst/>
                <a:uLnTx/>
                <a:uFillTx/>
                <a:latin typeface="Arial"/>
                <a:ea typeface="+mn-ea"/>
                <a:cs typeface="+mn-cs"/>
              </a:rPr>
              <a:t>the PGB approve updating the NIEM Model Version 6.0 (PS01) as contained in:</a:t>
            </a:r>
          </a:p>
          <a:p>
            <a:pPr marL="68580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a:ln>
                  <a:noFill/>
                </a:ln>
                <a:solidFill>
                  <a:srgbClr val="333333"/>
                </a:solidFill>
                <a:effectLst/>
                <a:uLnTx/>
                <a:uFillTx/>
                <a:latin typeface="Helvetica Neue"/>
                <a:ea typeface="+mn-ea"/>
                <a:cs typeface="+mn-cs"/>
              </a:rPr>
              <a:t>Markdown (Authoritative):</a:t>
            </a:r>
            <a:br>
              <a:rPr kumimoji="0" lang="en-US" sz="800" b="0" i="0" u="none" strike="noStrike" kern="1200" cap="none" spc="0" normalizeH="0" baseline="0" noProof="0" dirty="0">
                <a:ln>
                  <a:noFill/>
                </a:ln>
                <a:solidFill>
                  <a:srgbClr val="334052"/>
                </a:solidFill>
                <a:effectLst/>
                <a:uLnTx/>
                <a:uFillTx/>
                <a:latin typeface="Arial"/>
                <a:ea typeface="+mn-ea"/>
                <a:cs typeface="+mn-cs"/>
              </a:rPr>
            </a:br>
            <a:r>
              <a:rPr kumimoji="0" lang="en-US" sz="800" b="0" i="0" u="none" strike="noStrike" kern="1200" cap="none" spc="0" normalizeH="0" baseline="0" noProof="0" dirty="0">
                <a:ln>
                  <a:noFill/>
                </a:ln>
                <a:solidFill>
                  <a:srgbClr val="337AB7"/>
                </a:solidFill>
                <a:effectLst/>
                <a:uLnTx/>
                <a:uFillTx/>
                <a:latin typeface="Helvetica Neue"/>
                <a:ea typeface="+mn-ea"/>
                <a:cs typeface="+mn-cs"/>
                <a:hlinkClick r:id="rId3"/>
              </a:rPr>
              <a:t>https://docs.oasis-open.org/niemopen/niem-model/v6.0/ps01/niem-model-v6.0-ps01.md</a:t>
            </a:r>
            <a:br>
              <a:rPr kumimoji="0" lang="en-US" sz="800" b="0" i="0" u="none" strike="noStrike" kern="1200" cap="none" spc="0" normalizeH="0" baseline="0" noProof="0" dirty="0">
                <a:ln>
                  <a:noFill/>
                </a:ln>
                <a:solidFill>
                  <a:srgbClr val="334052"/>
                </a:solidFill>
                <a:effectLst/>
                <a:uLnTx/>
                <a:uFillTx/>
                <a:latin typeface="Arial"/>
                <a:ea typeface="+mn-ea"/>
                <a:cs typeface="+mn-cs"/>
              </a:rPr>
            </a:br>
            <a:r>
              <a:rPr kumimoji="0" lang="en-US" sz="800" b="0" i="0" u="none" strike="noStrike" kern="1200" cap="none" spc="0" normalizeH="0" baseline="0" noProof="0" dirty="0">
                <a:ln>
                  <a:noFill/>
                </a:ln>
                <a:solidFill>
                  <a:srgbClr val="333333"/>
                </a:solidFill>
                <a:effectLst/>
                <a:uLnTx/>
                <a:uFillTx/>
                <a:latin typeface="Helvetica Neue"/>
                <a:ea typeface="+mn-ea"/>
                <a:cs typeface="+mn-cs"/>
              </a:rPr>
              <a:t>HTML:</a:t>
            </a:r>
            <a:br>
              <a:rPr kumimoji="0" lang="en-US" sz="800" b="0" i="0" u="none" strike="noStrike" kern="1200" cap="none" spc="0" normalizeH="0" baseline="0" noProof="0" dirty="0">
                <a:ln>
                  <a:noFill/>
                </a:ln>
                <a:solidFill>
                  <a:srgbClr val="334052"/>
                </a:solidFill>
                <a:effectLst/>
                <a:uLnTx/>
                <a:uFillTx/>
                <a:latin typeface="Arial"/>
                <a:ea typeface="+mn-ea"/>
                <a:cs typeface="+mn-cs"/>
              </a:rPr>
            </a:br>
            <a:r>
              <a:rPr kumimoji="0" lang="en-US" sz="800" b="0" i="0" u="none" strike="noStrike" kern="1200" cap="none" spc="0" normalizeH="0" baseline="0" noProof="0" dirty="0">
                <a:ln>
                  <a:noFill/>
                </a:ln>
                <a:solidFill>
                  <a:srgbClr val="337AB7"/>
                </a:solidFill>
                <a:effectLst/>
                <a:uLnTx/>
                <a:uFillTx/>
                <a:latin typeface="Helvetica Neue"/>
                <a:ea typeface="+mn-ea"/>
                <a:cs typeface="+mn-cs"/>
                <a:hlinkClick r:id="rId4"/>
              </a:rPr>
              <a:t>https://docs.oasis-open.org/niemopen/niem-model/v6.0/ps01/niem-model-v6.0-ps01.html</a:t>
            </a:r>
            <a:br>
              <a:rPr kumimoji="0" lang="en-US" sz="800" b="0" i="0" u="none" strike="noStrike" kern="1200" cap="none" spc="0" normalizeH="0" baseline="0" noProof="0" dirty="0">
                <a:ln>
                  <a:noFill/>
                </a:ln>
                <a:solidFill>
                  <a:srgbClr val="334052"/>
                </a:solidFill>
                <a:effectLst/>
                <a:uLnTx/>
                <a:uFillTx/>
                <a:latin typeface="Arial"/>
                <a:ea typeface="+mn-ea"/>
                <a:cs typeface="+mn-cs"/>
              </a:rPr>
            </a:br>
            <a:r>
              <a:rPr kumimoji="0" lang="en-US" sz="800" b="0" i="0" u="none" strike="noStrike" kern="1200" cap="none" spc="0" normalizeH="0" baseline="0" noProof="0" dirty="0">
                <a:ln>
                  <a:noFill/>
                </a:ln>
                <a:solidFill>
                  <a:srgbClr val="333333"/>
                </a:solidFill>
                <a:effectLst/>
                <a:uLnTx/>
                <a:uFillTx/>
                <a:latin typeface="Helvetica Neue"/>
                <a:ea typeface="+mn-ea"/>
                <a:cs typeface="+mn-cs"/>
              </a:rPr>
              <a:t>PDF:</a:t>
            </a:r>
            <a:br>
              <a:rPr kumimoji="0" lang="en-US" sz="800" b="0" i="0" u="none" strike="noStrike" kern="1200" cap="none" spc="0" normalizeH="0" baseline="0" noProof="0" dirty="0">
                <a:ln>
                  <a:noFill/>
                </a:ln>
                <a:solidFill>
                  <a:srgbClr val="334052"/>
                </a:solidFill>
                <a:effectLst/>
                <a:uLnTx/>
                <a:uFillTx/>
                <a:latin typeface="Arial"/>
                <a:ea typeface="+mn-ea"/>
                <a:cs typeface="+mn-cs"/>
              </a:rPr>
            </a:br>
            <a:r>
              <a:rPr kumimoji="0" lang="en-US" sz="800" b="0" i="0" u="none" strike="noStrike" kern="1200" cap="none" spc="0" normalizeH="0" baseline="0" noProof="0" dirty="0">
                <a:ln>
                  <a:noFill/>
                </a:ln>
                <a:solidFill>
                  <a:srgbClr val="337AB7"/>
                </a:solidFill>
                <a:effectLst/>
                <a:uLnTx/>
                <a:uFillTx/>
                <a:latin typeface="Helvetica Neue"/>
                <a:ea typeface="+mn-ea"/>
                <a:cs typeface="+mn-cs"/>
                <a:hlinkClick r:id="rId5"/>
              </a:rPr>
              <a:t>https://docs.oasis-open.org/niemopen/niem-model/v6.0/ps01/niem-model-v6.0-ps01.pdf</a:t>
            </a:r>
            <a:endParaRPr kumimoji="0" lang="en-US" sz="1200" b="0" i="0" u="none" strike="noStrike" kern="1200" cap="none" spc="0" normalizeH="0" baseline="0" noProof="0" dirty="0">
              <a:ln>
                <a:noFill/>
              </a:ln>
              <a:solidFill>
                <a:srgbClr val="334052"/>
              </a:solidFill>
              <a:effectLst/>
              <a:uLnTx/>
              <a:uFillTx/>
              <a:latin typeface="Arial"/>
              <a:ea typeface="+mn-ea"/>
              <a:cs typeface="+mn-cs"/>
            </a:endParaRPr>
          </a:p>
          <a:p>
            <a:pPr marL="68580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nn-NO" sz="800" b="0" i="0" u="none" strike="noStrike" kern="1200" cap="none" spc="0" normalizeH="0" baseline="0" noProof="0" dirty="0">
                <a:ln>
                  <a:noFill/>
                </a:ln>
                <a:solidFill>
                  <a:srgbClr val="333333"/>
                </a:solidFill>
                <a:effectLst/>
                <a:uLnTx/>
                <a:uFillTx/>
                <a:latin typeface="Helvetica Neue"/>
                <a:ea typeface="+mn-ea"/>
                <a:cs typeface="+mn-cs"/>
              </a:rPr>
              <a:t>Complete Package ZIP file at:</a:t>
            </a:r>
            <a:br>
              <a:rPr kumimoji="0" lang="nn-NO" sz="800" b="0" i="0" u="none" strike="noStrike" kern="1200" cap="none" spc="0" normalizeH="0" baseline="0" noProof="0" dirty="0">
                <a:ln>
                  <a:noFill/>
                </a:ln>
                <a:solidFill>
                  <a:srgbClr val="334052"/>
                </a:solidFill>
                <a:effectLst/>
                <a:uLnTx/>
                <a:uFillTx/>
                <a:latin typeface="Arial"/>
                <a:ea typeface="+mn-ea"/>
                <a:cs typeface="+mn-cs"/>
              </a:rPr>
            </a:br>
            <a:r>
              <a:rPr kumimoji="0" lang="nn-NO" sz="800" b="0" i="0" u="none" strike="noStrike" kern="1200" cap="none" spc="0" normalizeH="0" baseline="0" noProof="0" dirty="0">
                <a:ln>
                  <a:noFill/>
                </a:ln>
                <a:solidFill>
                  <a:srgbClr val="337AB7"/>
                </a:solidFill>
                <a:effectLst/>
                <a:uLnTx/>
                <a:uFillTx/>
                <a:latin typeface="Helvetica Neue"/>
                <a:ea typeface="+mn-ea"/>
                <a:cs typeface="+mn-cs"/>
                <a:hlinkClick r:id="rId6">
                  <a:extLst>
                    <a:ext uri="{A12FA001-AC4F-418D-AE19-62706E023703}">
                      <ahyp:hlinkClr xmlns:ahyp="http://schemas.microsoft.com/office/drawing/2018/hyperlinkcolor" val="tx"/>
                    </a:ext>
                  </a:extLst>
                </a:hlinkClick>
              </a:rPr>
              <a:t>https://docs.oasis-open.org/niemopen/niem-model/v6.0/ps01/niem-model-v6.0-ps01.zip</a:t>
            </a:r>
            <a:endParaRPr kumimoji="0" lang="en-US" sz="800" b="0" i="0" u="none" strike="noStrike" kern="1200" cap="none" spc="0" normalizeH="0" baseline="0" noProof="0" dirty="0">
              <a:ln>
                <a:noFill/>
              </a:ln>
              <a:solidFill>
                <a:srgbClr val="337AB7"/>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     </a:t>
            </a:r>
            <a:r>
              <a:rPr lang="en-US" sz="1600" dirty="0">
                <a:solidFill>
                  <a:srgbClr val="EEECE1">
                    <a:lumMod val="10000"/>
                  </a:srgbClr>
                </a:solidFill>
                <a:latin typeface="Arial"/>
              </a:rPr>
              <a:t>as PS02, redressing minor bug fixes and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600" dirty="0">
                <a:solidFill>
                  <a:srgbClr val="EEECE1">
                    <a:lumMod val="10000"/>
                  </a:srgbClr>
                </a:solidFill>
                <a:latin typeface="Arial"/>
              </a:rPr>
              <a:t>      administrative corrections as needed.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Furthermore, direct the Chair to work with OASIS staff to publish the PS02 to the OASIS Library once approved by the PGB.</a:t>
            </a:r>
            <a:endParaRPr kumimoji="0" lang="en-US" sz="1200" b="0" i="0" u="none" strike="noStrike" kern="1200" cap="none" spc="0" normalizeH="0" baseline="0" noProof="0" dirty="0">
              <a:ln>
                <a:noFill/>
              </a:ln>
              <a:solidFill>
                <a:srgbClr val="334052"/>
              </a:solidFill>
              <a:effectLst/>
              <a:uLnTx/>
              <a:uFillTx/>
              <a:latin typeface="Arial"/>
              <a:ea typeface="+mn-ea"/>
              <a:cs typeface="+mn-cs"/>
            </a:endParaRPr>
          </a:p>
          <a:p>
            <a:pPr marL="2857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endParaRP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291D2442-F680-4AF9-9E89-4D5698655E18}"/>
              </a:ext>
            </a:extLst>
          </p:cNvPr>
          <p:cNvCxnSpPr>
            <a:cxnSpLocks/>
          </p:cNvCxnSpPr>
          <p:nvPr/>
        </p:nvCxnSpPr>
        <p:spPr>
          <a:xfrm>
            <a:off x="6016281" y="1305382"/>
            <a:ext cx="76282" cy="4556759"/>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524B51F-2EFD-EFCF-C824-094AEBC00EFB}"/>
              </a:ext>
            </a:extLst>
          </p:cNvPr>
          <p:cNvSpPr txBox="1"/>
          <p:nvPr/>
        </p:nvSpPr>
        <p:spPr>
          <a:xfrm flipH="1">
            <a:off x="6224339" y="1297869"/>
            <a:ext cx="5566118" cy="17666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rPr>
              <a:t>SECOND?</a:t>
            </a:r>
          </a:p>
          <a:p>
            <a:pPr marL="285750" marR="0" lvl="1"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(Debate) Do any of the members have comments on the proposal?</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Conducts a Simple Majority Vote </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Announces Vote</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51B97E47-D76A-90B7-38AB-B5E99026C484}"/>
              </a:ext>
            </a:extLst>
          </p:cNvPr>
          <p:cNvGrpSpPr/>
          <p:nvPr/>
        </p:nvGrpSpPr>
        <p:grpSpPr>
          <a:xfrm>
            <a:off x="8801355" y="3189240"/>
            <a:ext cx="3197160" cy="1498198"/>
            <a:chOff x="7368753" y="1052059"/>
            <a:chExt cx="3156574" cy="1848648"/>
          </a:xfrm>
        </p:grpSpPr>
        <p:sp>
          <p:nvSpPr>
            <p:cNvPr id="6" name="TextBox 5">
              <a:extLst>
                <a:ext uri="{FF2B5EF4-FFF2-40B4-BE49-F238E27FC236}">
                  <a16:creationId xmlns:a16="http://schemas.microsoft.com/office/drawing/2014/main" id="{371C890A-65A7-46B8-049E-3D7EF459C873}"/>
                </a:ext>
              </a:extLst>
            </p:cNvPr>
            <p:cNvSpPr txBox="1"/>
            <p:nvPr/>
          </p:nvSpPr>
          <p:spPr>
            <a:xfrm>
              <a:off x="7368753" y="1052059"/>
              <a:ext cx="3156574" cy="1848648"/>
            </a:xfrm>
            <a:prstGeom prst="rect">
              <a:avLst/>
            </a:prstGeom>
            <a:solidFill>
              <a:schemeClr val="bg1">
                <a:lumMod val="95000"/>
              </a:schemeClr>
            </a:solidFill>
            <a:ln w="38100">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 name="TextBox 8">
              <a:extLst>
                <a:ext uri="{FF2B5EF4-FFF2-40B4-BE49-F238E27FC236}">
                  <a16:creationId xmlns:a16="http://schemas.microsoft.com/office/drawing/2014/main" id="{F2AC35E7-61D6-3C9A-4323-EA0F8031E774}"/>
                </a:ext>
              </a:extLst>
            </p:cNvPr>
            <p:cNvSpPr txBox="1"/>
            <p:nvPr/>
          </p:nvSpPr>
          <p:spPr>
            <a:xfrm flipH="1">
              <a:off x="7518857" y="1052059"/>
              <a:ext cx="12944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8B8B8B">
                      <a:lumMod val="50000"/>
                    </a:srgbClr>
                  </a:solidFill>
                  <a:effectLst/>
                  <a:uLnTx/>
                  <a:uFillTx/>
                  <a:latin typeface="Arial"/>
                  <a:ea typeface="+mn-ea"/>
                  <a:cs typeface="+mn-cs"/>
                </a:rPr>
                <a:t>Resolution</a:t>
              </a:r>
            </a:p>
          </p:txBody>
        </p:sp>
        <p:sp>
          <p:nvSpPr>
            <p:cNvPr id="12" name="Rectangle 11">
              <a:extLst>
                <a:ext uri="{FF2B5EF4-FFF2-40B4-BE49-F238E27FC236}">
                  <a16:creationId xmlns:a16="http://schemas.microsoft.com/office/drawing/2014/main" id="{8DABB0D7-E39D-5D70-F9FC-0CAF0D518D9D}"/>
                </a:ext>
              </a:extLst>
            </p:cNvPr>
            <p:cNvSpPr/>
            <p:nvPr/>
          </p:nvSpPr>
          <p:spPr bwMode="auto">
            <a:xfrm>
              <a:off x="7633293" y="1493957"/>
              <a:ext cx="311285" cy="266340"/>
            </a:xfrm>
            <a:prstGeom prst="rect">
              <a:avLst/>
            </a:prstGeom>
            <a:noFill/>
            <a:ln w="28575">
              <a:solidFill>
                <a:srgbClr val="00B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3" name="Rectangle 12">
              <a:extLst>
                <a:ext uri="{FF2B5EF4-FFF2-40B4-BE49-F238E27FC236}">
                  <a16:creationId xmlns:a16="http://schemas.microsoft.com/office/drawing/2014/main" id="{93E045C8-45B9-1FCE-C4B7-F09308D91547}"/>
                </a:ext>
              </a:extLst>
            </p:cNvPr>
            <p:cNvSpPr/>
            <p:nvPr/>
          </p:nvSpPr>
          <p:spPr bwMode="auto">
            <a:xfrm>
              <a:off x="7633293" y="1937601"/>
              <a:ext cx="311285" cy="266340"/>
            </a:xfrm>
            <a:prstGeom prst="rect">
              <a:avLst/>
            </a:prstGeom>
            <a:noFill/>
            <a:ln w="28575">
              <a:solidFill>
                <a:schemeClr val="bg2">
                  <a:lumMod val="1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4" name="Rectangle 13">
              <a:extLst>
                <a:ext uri="{FF2B5EF4-FFF2-40B4-BE49-F238E27FC236}">
                  <a16:creationId xmlns:a16="http://schemas.microsoft.com/office/drawing/2014/main" id="{3EF7F649-1F8C-ABE0-2F0E-0590077DAD53}"/>
                </a:ext>
              </a:extLst>
            </p:cNvPr>
            <p:cNvSpPr/>
            <p:nvPr/>
          </p:nvSpPr>
          <p:spPr bwMode="auto">
            <a:xfrm>
              <a:off x="7633292" y="2469669"/>
              <a:ext cx="311285" cy="266340"/>
            </a:xfrm>
            <a:prstGeom prst="rect">
              <a:avLst/>
            </a:prstGeom>
            <a:noFill/>
            <a:ln w="28575">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5" name="TextBox 14">
              <a:extLst>
                <a:ext uri="{FF2B5EF4-FFF2-40B4-BE49-F238E27FC236}">
                  <a16:creationId xmlns:a16="http://schemas.microsoft.com/office/drawing/2014/main" id="{0CDB2D0E-A323-5CA6-F67E-C33654F22624}"/>
                </a:ext>
              </a:extLst>
            </p:cNvPr>
            <p:cNvSpPr txBox="1"/>
            <p:nvPr/>
          </p:nvSpPr>
          <p:spPr>
            <a:xfrm>
              <a:off x="8054502" y="1435311"/>
              <a:ext cx="10505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rial"/>
                  <a:ea typeface="+mn-ea"/>
                  <a:cs typeface="+mn-cs"/>
                </a:rPr>
                <a:t>Approve</a:t>
              </a:r>
            </a:p>
          </p:txBody>
        </p:sp>
        <p:sp>
          <p:nvSpPr>
            <p:cNvPr id="16" name="TextBox 15">
              <a:extLst>
                <a:ext uri="{FF2B5EF4-FFF2-40B4-BE49-F238E27FC236}">
                  <a16:creationId xmlns:a16="http://schemas.microsoft.com/office/drawing/2014/main" id="{39122D93-09F7-EFA4-C4FB-B3065DD1BBBD}"/>
                </a:ext>
              </a:extLst>
            </p:cNvPr>
            <p:cNvSpPr txBox="1"/>
            <p:nvPr/>
          </p:nvSpPr>
          <p:spPr>
            <a:xfrm>
              <a:off x="8054502" y="1879388"/>
              <a:ext cx="23391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Approve w/Comment</a:t>
              </a:r>
            </a:p>
          </p:txBody>
        </p:sp>
        <p:sp>
          <p:nvSpPr>
            <p:cNvPr id="17" name="TextBox 16">
              <a:extLst>
                <a:ext uri="{FF2B5EF4-FFF2-40B4-BE49-F238E27FC236}">
                  <a16:creationId xmlns:a16="http://schemas.microsoft.com/office/drawing/2014/main" id="{2B89E0CC-F75F-5D8A-7AA5-7816F8B68EFD}"/>
                </a:ext>
              </a:extLst>
            </p:cNvPr>
            <p:cNvSpPr txBox="1"/>
            <p:nvPr/>
          </p:nvSpPr>
          <p:spPr>
            <a:xfrm>
              <a:off x="8054502" y="2437982"/>
              <a:ext cx="1474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Table/Reject</a:t>
              </a:r>
            </a:p>
          </p:txBody>
        </p:sp>
        <p:sp>
          <p:nvSpPr>
            <p:cNvPr id="18" name="TextBox 17">
              <a:extLst>
                <a:ext uri="{FF2B5EF4-FFF2-40B4-BE49-F238E27FC236}">
                  <a16:creationId xmlns:a16="http://schemas.microsoft.com/office/drawing/2014/main" id="{D1A513C3-23B7-F93D-77CC-028F52B29C77}"/>
                </a:ext>
              </a:extLst>
            </p:cNvPr>
            <p:cNvSpPr txBox="1"/>
            <p:nvPr/>
          </p:nvSpPr>
          <p:spPr>
            <a:xfrm>
              <a:off x="7608272" y="1372393"/>
              <a:ext cx="361323" cy="645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grpSp>
    </p:spTree>
    <p:extLst>
      <p:ext uri="{BB962C8B-B14F-4D97-AF65-F5344CB8AC3E}">
        <p14:creationId xmlns:p14="http://schemas.microsoft.com/office/powerpoint/2010/main" val="358101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p:txBody>
          <a:bodyPr/>
          <a:lstStyle/>
          <a:p>
            <a:r>
              <a:rPr lang="en-US" dirty="0"/>
              <a:t>BREAK</a:t>
            </a:r>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fld id="{6E6030FC-FB78-5E4D-92EA-5D9433591EA9}" type="slidenum">
              <a:rPr lang="en-US" smtClean="0"/>
              <a:pPr/>
              <a:t>28</a:t>
            </a:fld>
            <a:endParaRPr lang="en-US" dirty="0"/>
          </a:p>
        </p:txBody>
      </p:sp>
      <p:pic>
        <p:nvPicPr>
          <p:cNvPr id="6" name="Picture 5" descr="A picture containing icon&#10;&#10;Description automatically generated">
            <a:extLst>
              <a:ext uri="{FF2B5EF4-FFF2-40B4-BE49-F238E27FC236}">
                <a16:creationId xmlns:a16="http://schemas.microsoft.com/office/drawing/2014/main" id="{7D492BD4-7451-4228-8B09-50F22656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884" y="1694895"/>
            <a:ext cx="3468210" cy="3468210"/>
          </a:xfrm>
          <a:prstGeom prst="rect">
            <a:avLst/>
          </a:prstGeom>
        </p:spPr>
      </p:pic>
    </p:spTree>
    <p:extLst>
      <p:ext uri="{BB962C8B-B14F-4D97-AF65-F5344CB8AC3E}">
        <p14:creationId xmlns:p14="http://schemas.microsoft.com/office/powerpoint/2010/main" val="88964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p:txBody>
          <a:bodyPr>
            <a:normAutofit/>
          </a:bodyPr>
          <a:lstStyle/>
          <a:p>
            <a:r>
              <a:rPr lang="en-US" sz="3200" dirty="0"/>
              <a:t>NTAC TSC Update</a:t>
            </a:r>
          </a:p>
        </p:txBody>
      </p:sp>
      <p:sp>
        <p:nvSpPr>
          <p:cNvPr id="3" name="Text Placeholder 2">
            <a:extLst>
              <a:ext uri="{FF2B5EF4-FFF2-40B4-BE49-F238E27FC236}">
                <a16:creationId xmlns:a16="http://schemas.microsoft.com/office/drawing/2014/main" id="{7A4C6D10-6B4F-481B-802A-021B9A1ACA0F}"/>
              </a:ext>
            </a:extLst>
          </p:cNvPr>
          <p:cNvSpPr>
            <a:spLocks noGrp="1"/>
          </p:cNvSpPr>
          <p:nvPr>
            <p:ph type="body" sz="quarter" idx="13"/>
          </p:nvPr>
        </p:nvSpPr>
        <p:spPr>
          <a:xfrm>
            <a:off x="609600" y="1040022"/>
            <a:ext cx="11079192" cy="4777956"/>
          </a:xfrm>
        </p:spPr>
        <p:txBody>
          <a:bodyPr>
            <a:normAutofit/>
          </a:bodyPr>
          <a:lstStyle/>
          <a:p>
            <a:pPr marL="0" indent="0" algn="l" fontAlgn="base">
              <a:buNone/>
            </a:pPr>
            <a:endParaRPr lang="en-US" sz="2400" b="0" i="0" dirty="0">
              <a:solidFill>
                <a:srgbClr val="000000"/>
              </a:solidFill>
              <a:effectLst/>
            </a:endParaRPr>
          </a:p>
          <a:p>
            <a:pPr algn="l" rtl="0">
              <a:buFont typeface="Arial" panose="020B0604020202020204" pitchFamily="34" charset="0"/>
              <a:buChar char="•"/>
            </a:pPr>
            <a:r>
              <a:rPr lang="en-US" dirty="0">
                <a:solidFill>
                  <a:srgbClr val="000000"/>
                </a:solidFill>
              </a:rPr>
              <a:t>PS02 ( Discussed as predicate to motion to approve)</a:t>
            </a:r>
          </a:p>
          <a:p>
            <a:pPr algn="l" rtl="0">
              <a:buFont typeface="Arial" panose="020B0604020202020204" pitchFamily="34" charset="0"/>
              <a:buChar char="•"/>
            </a:pPr>
            <a:r>
              <a:rPr lang="en-US" dirty="0">
                <a:solidFill>
                  <a:srgbClr val="000000"/>
                </a:solidFill>
              </a:rPr>
              <a:t>Common Model Format (CMF)</a:t>
            </a:r>
          </a:p>
          <a:p>
            <a:pPr algn="l" rtl="0">
              <a:buFont typeface="Arial" panose="020B0604020202020204" pitchFamily="34" charset="0"/>
              <a:buChar char="•"/>
            </a:pPr>
            <a:r>
              <a:rPr lang="en-US" dirty="0">
                <a:solidFill>
                  <a:srgbClr val="000000"/>
                </a:solidFill>
              </a:rPr>
              <a:t>CMF Tool – Dr. Scott Renner</a:t>
            </a:r>
          </a:p>
          <a:p>
            <a:pPr algn="l" rtl="0">
              <a:buFont typeface="Arial" panose="020B0604020202020204" pitchFamily="34" charset="0"/>
              <a:buChar char="•"/>
            </a:pPr>
            <a:r>
              <a:rPr lang="en-US" dirty="0">
                <a:solidFill>
                  <a:srgbClr val="000000"/>
                </a:solidFill>
              </a:rPr>
              <a:t>NDR – Dr. Scott Renner</a:t>
            </a:r>
          </a:p>
          <a:p>
            <a:pPr fontAlgn="base"/>
            <a:endParaRPr lang="en-US" b="0" i="0" dirty="0">
              <a:solidFill>
                <a:srgbClr val="000000"/>
              </a:solidFill>
              <a:effectLst/>
            </a:endParaRPr>
          </a:p>
          <a:p>
            <a:pPr fontAlgn="base"/>
            <a:endParaRPr lang="en-US" b="0" i="0" dirty="0">
              <a:solidFill>
                <a:srgbClr val="000000"/>
              </a:solidFill>
              <a:effectLst/>
            </a:endParaRPr>
          </a:p>
          <a:p>
            <a:pPr algn="l" fontAlgn="base"/>
            <a:endParaRPr lang="en-US" sz="2400" b="0" i="0" dirty="0">
              <a:solidFill>
                <a:srgbClr val="000000"/>
              </a:solidFill>
              <a:effectLst/>
            </a:endParaRPr>
          </a:p>
          <a:p>
            <a:pPr algn="l" fontAlgn="base"/>
            <a:endParaRPr lang="en-US" sz="2400" b="0" i="0" dirty="0">
              <a:solidFill>
                <a:srgbClr val="000000"/>
              </a:solidFill>
              <a:effectLst/>
            </a:endParaRPr>
          </a:p>
          <a:p>
            <a:pPr marL="0" indent="0">
              <a:buNone/>
            </a:pPr>
            <a:endParaRPr lang="en-US" dirty="0">
              <a:highlight>
                <a:srgbClr val="FFFF00"/>
              </a:highlight>
            </a:endParaRPr>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3135371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Venue</a:t>
            </a:r>
            <a:endParaRPr lang="en-US" sz="3200" spc="-100" dirty="0">
              <a:solidFill>
                <a:srgbClr val="005170"/>
              </a:solidFill>
            </a:endParaRP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899483"/>
            <a:ext cx="5384800" cy="3627088"/>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PGB Meeting</a:t>
            </a:r>
            <a:endParaRPr lang="en-US" sz="3100" dirty="0">
              <a:solidFill>
                <a:schemeClr val="tx2">
                  <a:lumMod val="60000"/>
                  <a:lumOff val="40000"/>
                </a:schemeClr>
              </a:solidFill>
            </a:endParaRPr>
          </a:p>
          <a:p>
            <a:pPr marL="401637">
              <a:spcBef>
                <a:spcPts val="600"/>
              </a:spcBef>
              <a:spcAft>
                <a:spcPts val="1200"/>
              </a:spcAft>
            </a:pPr>
            <a:r>
              <a:rPr lang="en-US" dirty="0">
                <a:solidFill>
                  <a:srgbClr val="334052"/>
                </a:solidFill>
              </a:rPr>
              <a:t>11 April 2024</a:t>
            </a:r>
          </a:p>
          <a:p>
            <a:pPr marL="457200" indent="-398463">
              <a:spcBef>
                <a:spcPts val="600"/>
              </a:spcBef>
              <a:spcAft>
                <a:spcPts val="1200"/>
              </a:spcAft>
            </a:pPr>
            <a:r>
              <a:rPr lang="en-US" dirty="0">
                <a:solidFill>
                  <a:srgbClr val="334052"/>
                </a:solidFill>
              </a:rPr>
              <a:t>Virtual Meeting 2-4 PM EST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5" name="TextBox 4">
            <a:extLst>
              <a:ext uri="{FF2B5EF4-FFF2-40B4-BE49-F238E27FC236}">
                <a16:creationId xmlns:a16="http://schemas.microsoft.com/office/drawing/2014/main" id="{D1DA3875-33D0-491E-9BB5-724FE6CEC6B6}"/>
              </a:ext>
            </a:extLst>
          </p:cNvPr>
          <p:cNvSpPr txBox="1"/>
          <p:nvPr/>
        </p:nvSpPr>
        <p:spPr>
          <a:xfrm>
            <a:off x="6501578" y="4526571"/>
            <a:ext cx="5580266" cy="646331"/>
          </a:xfrm>
          <a:prstGeom prst="rect">
            <a:avLst/>
          </a:prstGeom>
          <a:noFill/>
        </p:spPr>
        <p:txBody>
          <a:bodyPr wrap="square" rtlCol="0">
            <a:spAutoFit/>
          </a:bodyPr>
          <a:lstStyle/>
          <a:p>
            <a:r>
              <a:rPr lang="en-US" b="1" dirty="0">
                <a:solidFill>
                  <a:schemeClr val="bg2">
                    <a:lumMod val="10000"/>
                  </a:schemeClr>
                </a:solidFill>
              </a:rPr>
              <a:t>Current and post meeting location of 11 Apr PGB Meeting documents</a:t>
            </a:r>
            <a:r>
              <a:rPr lang="en-US" u="sng" dirty="0">
                <a:solidFill>
                  <a:srgbClr val="6264A7"/>
                </a:solidFill>
              </a:rPr>
              <a:t>: </a:t>
            </a:r>
            <a:endParaRPr lang="en-US" b="1" dirty="0">
              <a:solidFill>
                <a:schemeClr val="bg2">
                  <a:lumMod val="10000"/>
                </a:schemeClr>
              </a:solidFill>
            </a:endParaRPr>
          </a:p>
        </p:txBody>
      </p:sp>
      <p:sp>
        <p:nvSpPr>
          <p:cNvPr id="6" name="TextBox 5">
            <a:extLst>
              <a:ext uri="{FF2B5EF4-FFF2-40B4-BE49-F238E27FC236}">
                <a16:creationId xmlns:a16="http://schemas.microsoft.com/office/drawing/2014/main" id="{970C41AB-C9AD-AD95-5942-A65D95E4485B}"/>
              </a:ext>
            </a:extLst>
          </p:cNvPr>
          <p:cNvSpPr txBox="1"/>
          <p:nvPr/>
        </p:nvSpPr>
        <p:spPr>
          <a:xfrm>
            <a:off x="6682154" y="741562"/>
            <a:ext cx="5219114" cy="830997"/>
          </a:xfrm>
          <a:prstGeom prst="rect">
            <a:avLst/>
          </a:prstGeom>
          <a:noFill/>
        </p:spPr>
        <p:txBody>
          <a:bodyPr wrap="square" rtlCol="0">
            <a:spAutoFit/>
          </a:bodyPr>
          <a:lstStyle/>
          <a:p>
            <a:pPr algn="ctr" fontAlgn="base"/>
            <a:r>
              <a:rPr lang="en-US" sz="2400" b="1" i="0" dirty="0">
                <a:solidFill>
                  <a:schemeClr val="tx2">
                    <a:lumMod val="60000"/>
                    <a:lumOff val="40000"/>
                  </a:schemeClr>
                </a:solidFill>
                <a:effectLst/>
              </a:rPr>
              <a:t>Microsoft Teams 11</a:t>
            </a:r>
            <a:r>
              <a:rPr lang="en-US" sz="2400" b="1" dirty="0">
                <a:solidFill>
                  <a:schemeClr val="tx2">
                    <a:lumMod val="60000"/>
                    <a:lumOff val="40000"/>
                  </a:schemeClr>
                </a:solidFill>
              </a:rPr>
              <a:t> April 2024 PGB M</a:t>
            </a:r>
            <a:r>
              <a:rPr lang="en-US" sz="2400" b="1" i="0" dirty="0">
                <a:solidFill>
                  <a:schemeClr val="tx2">
                    <a:lumMod val="60000"/>
                    <a:lumOff val="40000"/>
                  </a:schemeClr>
                </a:solidFill>
                <a:effectLst/>
              </a:rPr>
              <a:t>eeting</a:t>
            </a:r>
            <a:endParaRPr lang="en-US" dirty="0"/>
          </a:p>
        </p:txBody>
      </p:sp>
      <p:sp>
        <p:nvSpPr>
          <p:cNvPr id="7" name="TextBox 6">
            <a:extLst>
              <a:ext uri="{FF2B5EF4-FFF2-40B4-BE49-F238E27FC236}">
                <a16:creationId xmlns:a16="http://schemas.microsoft.com/office/drawing/2014/main" id="{D0B410C9-C3B1-CC23-61FB-F5824C96673C}"/>
              </a:ext>
            </a:extLst>
          </p:cNvPr>
          <p:cNvSpPr txBox="1"/>
          <p:nvPr/>
        </p:nvSpPr>
        <p:spPr>
          <a:xfrm>
            <a:off x="6501578" y="1708940"/>
            <a:ext cx="5580266" cy="2308324"/>
          </a:xfrm>
          <a:prstGeom prst="rect">
            <a:avLst/>
          </a:prstGeom>
          <a:noFill/>
        </p:spPr>
        <p:txBody>
          <a:bodyPr wrap="square">
            <a:spAutoFit/>
          </a:bodyPr>
          <a:lstStyle/>
          <a:p>
            <a:r>
              <a:rPr lang="en-US" b="1" dirty="0">
                <a:solidFill>
                  <a:srgbClr val="252424"/>
                </a:solidFill>
                <a:effectLst/>
              </a:rPr>
              <a:t>Microsoft Teams meeting</a:t>
            </a:r>
            <a:endParaRPr lang="en-US" b="1" dirty="0">
              <a:effectLst/>
            </a:endParaRPr>
          </a:p>
          <a:p>
            <a:r>
              <a:rPr lang="en-US" b="1" dirty="0">
                <a:solidFill>
                  <a:srgbClr val="252424"/>
                </a:solidFill>
                <a:effectLst/>
              </a:rPr>
              <a:t>Join on your computer, mobile app or room device</a:t>
            </a:r>
            <a:endParaRPr lang="en-US" b="1" dirty="0">
              <a:effectLst/>
            </a:endParaRPr>
          </a:p>
          <a:p>
            <a:r>
              <a:rPr lang="en-US" u="sng" dirty="0">
                <a:effectLst/>
                <a:hlinkClick r:id="rId3"/>
              </a:rPr>
              <a:t>Click here to join the meeting</a:t>
            </a:r>
            <a:endParaRPr lang="en-US" dirty="0">
              <a:effectLst/>
            </a:endParaRPr>
          </a:p>
          <a:p>
            <a:r>
              <a:rPr lang="en-US" b="1" dirty="0">
                <a:solidFill>
                  <a:srgbClr val="252424"/>
                </a:solidFill>
                <a:effectLst/>
              </a:rPr>
              <a:t>Or call in (audio only)</a:t>
            </a:r>
            <a:endParaRPr lang="en-US" dirty="0">
              <a:effectLst/>
            </a:endParaRPr>
          </a:p>
          <a:p>
            <a:r>
              <a:rPr lang="en-US" u="sng" dirty="0">
                <a:effectLst/>
                <a:hlinkClick r:id="rId4"/>
              </a:rPr>
              <a:t>+1 410-874-6749,,775017873#</a:t>
            </a:r>
            <a:r>
              <a:rPr lang="en-US" dirty="0">
                <a:effectLst/>
              </a:rPr>
              <a:t> </a:t>
            </a:r>
            <a:r>
              <a:rPr lang="en-US" dirty="0">
                <a:solidFill>
                  <a:srgbClr val="252424"/>
                </a:solidFill>
                <a:effectLst/>
              </a:rPr>
              <a:t>  United States, Odenton</a:t>
            </a:r>
            <a:endParaRPr lang="en-US" dirty="0">
              <a:effectLst/>
            </a:endParaRPr>
          </a:p>
          <a:p>
            <a:r>
              <a:rPr lang="en-US" dirty="0">
                <a:solidFill>
                  <a:srgbClr val="252424"/>
                </a:solidFill>
                <a:effectLst/>
              </a:rPr>
              <a:t>Phone Conference ID: 775 017 873#</a:t>
            </a:r>
            <a:endParaRPr lang="en-US" dirty="0"/>
          </a:p>
        </p:txBody>
      </p:sp>
    </p:spTree>
    <p:extLst>
      <p:ext uri="{BB962C8B-B14F-4D97-AF65-F5344CB8AC3E}">
        <p14:creationId xmlns:p14="http://schemas.microsoft.com/office/powerpoint/2010/main" val="4123893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4A78E7-357A-5257-D03D-2FFAC20D4790}"/>
              </a:ext>
            </a:extLst>
          </p:cNvPr>
          <p:cNvSpPr>
            <a:spLocks noGrp="1"/>
          </p:cNvSpPr>
          <p:nvPr>
            <p:ph type="title"/>
          </p:nvPr>
        </p:nvSpPr>
        <p:spPr/>
        <p:txBody>
          <a:bodyPr/>
          <a:lstStyle/>
          <a:p>
            <a:r>
              <a:rPr lang="en-US"/>
              <a:t>Common Model Format (CMF)</a:t>
            </a:r>
          </a:p>
        </p:txBody>
      </p:sp>
      <p:sp>
        <p:nvSpPr>
          <p:cNvPr id="5" name="Content Placeholder 4">
            <a:extLst>
              <a:ext uri="{FF2B5EF4-FFF2-40B4-BE49-F238E27FC236}">
                <a16:creationId xmlns:a16="http://schemas.microsoft.com/office/drawing/2014/main" id="{FFFFB313-994C-1E33-8D91-48881AF07BE9}"/>
              </a:ext>
            </a:extLst>
          </p:cNvPr>
          <p:cNvSpPr>
            <a:spLocks noGrp="1"/>
          </p:cNvSpPr>
          <p:nvPr>
            <p:ph idx="1"/>
          </p:nvPr>
        </p:nvSpPr>
        <p:spPr/>
        <p:txBody>
          <a:bodyPr/>
          <a:lstStyle/>
          <a:p>
            <a:r>
              <a:rPr lang="en-US" dirty="0">
                <a:solidFill>
                  <a:schemeClr val="bg2">
                    <a:lumMod val="10000"/>
                  </a:schemeClr>
                </a:solidFill>
              </a:rPr>
              <a:t>The alpha-3 version of CMF 1.0 is posted</a:t>
            </a:r>
          </a:p>
          <a:p>
            <a:r>
              <a:rPr lang="en-US" dirty="0">
                <a:solidFill>
                  <a:schemeClr val="bg2">
                    <a:lumMod val="10000"/>
                  </a:schemeClr>
                </a:solidFill>
              </a:rPr>
              <a:t>Integrated with </a:t>
            </a:r>
            <a:r>
              <a:rPr lang="en-US" dirty="0" err="1">
                <a:solidFill>
                  <a:schemeClr val="bg2">
                    <a:lumMod val="10000"/>
                  </a:schemeClr>
                </a:solidFill>
              </a:rPr>
              <a:t>CMFTool</a:t>
            </a:r>
            <a:endParaRPr lang="en-US" dirty="0">
              <a:solidFill>
                <a:schemeClr val="bg2">
                  <a:lumMod val="10000"/>
                </a:schemeClr>
              </a:solidFill>
            </a:endParaRPr>
          </a:p>
          <a:p>
            <a:r>
              <a:rPr lang="en-US" dirty="0">
                <a:solidFill>
                  <a:schemeClr val="bg2">
                    <a:lumMod val="10000"/>
                  </a:schemeClr>
                </a:solidFill>
              </a:rPr>
              <a:t>Basically stable, no major revisions expected</a:t>
            </a:r>
          </a:p>
          <a:p>
            <a:r>
              <a:rPr lang="en-US" dirty="0">
                <a:solidFill>
                  <a:schemeClr val="bg2">
                    <a:lumMod val="10000"/>
                  </a:schemeClr>
                </a:solidFill>
              </a:rPr>
              <a:t>Ready to enter PSD01 process</a:t>
            </a:r>
          </a:p>
        </p:txBody>
      </p:sp>
    </p:spTree>
    <p:extLst>
      <p:ext uri="{BB962C8B-B14F-4D97-AF65-F5344CB8AC3E}">
        <p14:creationId xmlns:p14="http://schemas.microsoft.com/office/powerpoint/2010/main" val="1092460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F861-6128-CEB9-300F-F8821D59E1D2}"/>
              </a:ext>
            </a:extLst>
          </p:cNvPr>
          <p:cNvSpPr>
            <a:spLocks noGrp="1"/>
          </p:cNvSpPr>
          <p:nvPr>
            <p:ph type="title"/>
          </p:nvPr>
        </p:nvSpPr>
        <p:spPr/>
        <p:txBody>
          <a:bodyPr/>
          <a:lstStyle/>
          <a:p>
            <a:r>
              <a:rPr lang="en-US" dirty="0" err="1"/>
              <a:t>CMFTool</a:t>
            </a:r>
            <a:endParaRPr lang="en-US" dirty="0"/>
          </a:p>
        </p:txBody>
      </p:sp>
      <p:sp>
        <p:nvSpPr>
          <p:cNvPr id="3" name="Content Placeholder 2">
            <a:extLst>
              <a:ext uri="{FF2B5EF4-FFF2-40B4-BE49-F238E27FC236}">
                <a16:creationId xmlns:a16="http://schemas.microsoft.com/office/drawing/2014/main" id="{14C6BE6B-D6A4-AA8E-8039-D1F48B5D6CF7}"/>
              </a:ext>
            </a:extLst>
          </p:cNvPr>
          <p:cNvSpPr>
            <a:spLocks noGrp="1"/>
          </p:cNvSpPr>
          <p:nvPr>
            <p:ph idx="1"/>
          </p:nvPr>
        </p:nvSpPr>
        <p:spPr/>
        <p:txBody>
          <a:bodyPr/>
          <a:lstStyle/>
          <a:p>
            <a:r>
              <a:rPr lang="en-US" dirty="0">
                <a:solidFill>
                  <a:schemeClr val="bg2">
                    <a:lumMod val="10000"/>
                  </a:schemeClr>
                </a:solidFill>
              </a:rPr>
              <a:t>A command-line developer tool for working with NIEM XSD and CMF</a:t>
            </a:r>
          </a:p>
          <a:p>
            <a:pPr lvl="1"/>
            <a:r>
              <a:rPr lang="en-US" dirty="0">
                <a:solidFill>
                  <a:schemeClr val="bg2">
                    <a:lumMod val="10000"/>
                  </a:schemeClr>
                </a:solidFill>
              </a:rPr>
              <a:t>Also provides functionality to API 2.0</a:t>
            </a:r>
          </a:p>
          <a:p>
            <a:r>
              <a:rPr lang="en-US" dirty="0">
                <a:solidFill>
                  <a:schemeClr val="bg2">
                    <a:lumMod val="10000"/>
                  </a:schemeClr>
                </a:solidFill>
              </a:rPr>
              <a:t>Provides round-trip translation between NIEM XSD and CMF</a:t>
            </a:r>
          </a:p>
          <a:p>
            <a:r>
              <a:rPr lang="en-US" dirty="0">
                <a:solidFill>
                  <a:schemeClr val="bg2">
                    <a:lumMod val="10000"/>
                  </a:schemeClr>
                </a:solidFill>
              </a:rPr>
              <a:t>Also generates simplified message schema XSD</a:t>
            </a:r>
          </a:p>
          <a:p>
            <a:pPr lvl="1"/>
            <a:r>
              <a:rPr lang="en-US" dirty="0">
                <a:solidFill>
                  <a:schemeClr val="bg2">
                    <a:lumMod val="10000"/>
                  </a:schemeClr>
                </a:solidFill>
              </a:rPr>
              <a:t>Addresses several developer complaints</a:t>
            </a:r>
          </a:p>
          <a:p>
            <a:r>
              <a:rPr lang="en-US" dirty="0">
                <a:solidFill>
                  <a:schemeClr val="bg2">
                    <a:lumMod val="10000"/>
                  </a:schemeClr>
                </a:solidFill>
              </a:rPr>
              <a:t>The alpha-2 version of </a:t>
            </a:r>
            <a:r>
              <a:rPr lang="en-US" dirty="0" err="1">
                <a:solidFill>
                  <a:schemeClr val="bg2">
                    <a:lumMod val="10000"/>
                  </a:schemeClr>
                </a:solidFill>
              </a:rPr>
              <a:t>CMFTool</a:t>
            </a:r>
            <a:r>
              <a:rPr lang="en-US" dirty="0">
                <a:solidFill>
                  <a:schemeClr val="bg2">
                    <a:lumMod val="10000"/>
                  </a:schemeClr>
                </a:solidFill>
              </a:rPr>
              <a:t> 1.0 is posted</a:t>
            </a:r>
          </a:p>
          <a:p>
            <a:pPr lvl="1"/>
            <a:r>
              <a:rPr lang="en-US" dirty="0">
                <a:solidFill>
                  <a:schemeClr val="bg2">
                    <a:lumMod val="10000"/>
                  </a:schemeClr>
                </a:solidFill>
              </a:rPr>
              <a:t>Not a specification, no PSD process required</a:t>
            </a:r>
          </a:p>
          <a:p>
            <a:pPr lvl="1"/>
            <a:r>
              <a:rPr lang="en-US" dirty="0">
                <a:solidFill>
                  <a:schemeClr val="bg2">
                    <a:lumMod val="10000"/>
                  </a:schemeClr>
                </a:solidFill>
              </a:rPr>
              <a:t>Bug reports and change requests are anticipated</a:t>
            </a:r>
          </a:p>
        </p:txBody>
      </p:sp>
    </p:spTree>
    <p:extLst>
      <p:ext uri="{BB962C8B-B14F-4D97-AF65-F5344CB8AC3E}">
        <p14:creationId xmlns:p14="http://schemas.microsoft.com/office/powerpoint/2010/main" val="168583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B4F3-DE51-7C2B-8A31-5BF4F8DA54AF}"/>
              </a:ext>
            </a:extLst>
          </p:cNvPr>
          <p:cNvSpPr>
            <a:spLocks noGrp="1"/>
          </p:cNvSpPr>
          <p:nvPr>
            <p:ph type="title"/>
          </p:nvPr>
        </p:nvSpPr>
        <p:spPr/>
        <p:txBody>
          <a:bodyPr/>
          <a:lstStyle/>
          <a:p>
            <a:r>
              <a:rPr lang="en-US"/>
              <a:t>NDR 6.0 Revision	</a:t>
            </a:r>
          </a:p>
        </p:txBody>
      </p:sp>
      <p:sp>
        <p:nvSpPr>
          <p:cNvPr id="3" name="Content Placeholder 2">
            <a:extLst>
              <a:ext uri="{FF2B5EF4-FFF2-40B4-BE49-F238E27FC236}">
                <a16:creationId xmlns:a16="http://schemas.microsoft.com/office/drawing/2014/main" id="{0DCD1BB7-443C-34EB-9A25-E930F326C821}"/>
              </a:ext>
            </a:extLst>
          </p:cNvPr>
          <p:cNvSpPr>
            <a:spLocks noGrp="1"/>
          </p:cNvSpPr>
          <p:nvPr>
            <p:ph idx="1"/>
          </p:nvPr>
        </p:nvSpPr>
        <p:spPr/>
        <p:txBody>
          <a:bodyPr/>
          <a:lstStyle/>
          <a:p>
            <a:r>
              <a:rPr lang="en-US" dirty="0">
                <a:solidFill>
                  <a:schemeClr val="bg2">
                    <a:lumMod val="10000"/>
                  </a:schemeClr>
                </a:solidFill>
              </a:rPr>
              <a:t>A major rewrite of NDR 5.0</a:t>
            </a:r>
          </a:p>
          <a:p>
            <a:pPr lvl="1"/>
            <a:r>
              <a:rPr lang="en-US" dirty="0">
                <a:solidFill>
                  <a:schemeClr val="bg2">
                    <a:lumMod val="10000"/>
                  </a:schemeClr>
                </a:solidFill>
              </a:rPr>
              <a:t>A new abstract UML metamodel defining the information content of a NIEM model</a:t>
            </a:r>
          </a:p>
          <a:p>
            <a:pPr lvl="1"/>
            <a:r>
              <a:rPr lang="en-US" dirty="0">
                <a:solidFill>
                  <a:schemeClr val="bg2">
                    <a:lumMod val="10000"/>
                  </a:schemeClr>
                </a:solidFill>
              </a:rPr>
              <a:t>Two concrete model formats:  XSD and CMF</a:t>
            </a:r>
          </a:p>
          <a:p>
            <a:pPr lvl="1"/>
            <a:r>
              <a:rPr lang="en-US" dirty="0">
                <a:solidFill>
                  <a:schemeClr val="bg2">
                    <a:lumMod val="10000"/>
                  </a:schemeClr>
                </a:solidFill>
              </a:rPr>
              <a:t>Two supported message formats: XML and JSON</a:t>
            </a:r>
          </a:p>
          <a:p>
            <a:pPr lvl="1"/>
            <a:r>
              <a:rPr lang="en-US" dirty="0">
                <a:solidFill>
                  <a:schemeClr val="bg2">
                    <a:lumMod val="10000"/>
                  </a:schemeClr>
                </a:solidFill>
              </a:rPr>
              <a:t>Simplified conformance rules for message schemas</a:t>
            </a:r>
          </a:p>
          <a:p>
            <a:pPr lvl="1"/>
            <a:r>
              <a:rPr lang="en-US" dirty="0">
                <a:solidFill>
                  <a:schemeClr val="bg2">
                    <a:lumMod val="10000"/>
                  </a:schemeClr>
                </a:solidFill>
              </a:rPr>
              <a:t>Changes to augmentation and metadata</a:t>
            </a:r>
          </a:p>
          <a:p>
            <a:pPr lvl="1"/>
            <a:r>
              <a:rPr lang="en-US" dirty="0">
                <a:solidFill>
                  <a:schemeClr val="bg2">
                    <a:lumMod val="10000"/>
                  </a:schemeClr>
                </a:solidFill>
              </a:rPr>
              <a:t>More explanation, (slightly) less technical detail</a:t>
            </a:r>
          </a:p>
          <a:p>
            <a:r>
              <a:rPr lang="en-US" dirty="0">
                <a:solidFill>
                  <a:schemeClr val="bg2">
                    <a:lumMod val="10000"/>
                  </a:schemeClr>
                </a:solidFill>
              </a:rPr>
              <a:t>A working outline and initial version is posted</a:t>
            </a:r>
          </a:p>
          <a:p>
            <a:r>
              <a:rPr lang="en-US" dirty="0">
                <a:solidFill>
                  <a:schemeClr val="bg2">
                    <a:lumMod val="10000"/>
                  </a:schemeClr>
                </a:solidFill>
              </a:rPr>
              <a:t>Progress is progressing</a:t>
            </a:r>
          </a:p>
        </p:txBody>
      </p:sp>
    </p:spTree>
    <p:extLst>
      <p:ext uri="{BB962C8B-B14F-4D97-AF65-F5344CB8AC3E}">
        <p14:creationId xmlns:p14="http://schemas.microsoft.com/office/powerpoint/2010/main" val="1065407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p:txBody>
          <a:bodyPr>
            <a:normAutofit/>
          </a:bodyPr>
          <a:lstStyle/>
          <a:p>
            <a:r>
              <a:rPr lang="en-US" sz="3200" dirty="0"/>
              <a:t>NBAC TSC Update</a:t>
            </a:r>
          </a:p>
        </p:txBody>
      </p:sp>
      <p:sp>
        <p:nvSpPr>
          <p:cNvPr id="3" name="Text Placeholder 2">
            <a:extLst>
              <a:ext uri="{FF2B5EF4-FFF2-40B4-BE49-F238E27FC236}">
                <a16:creationId xmlns:a16="http://schemas.microsoft.com/office/drawing/2014/main" id="{7A4C6D10-6B4F-481B-802A-021B9A1ACA0F}"/>
              </a:ext>
            </a:extLst>
          </p:cNvPr>
          <p:cNvSpPr>
            <a:spLocks noGrp="1"/>
          </p:cNvSpPr>
          <p:nvPr>
            <p:ph type="body" sz="quarter" idx="13"/>
          </p:nvPr>
        </p:nvSpPr>
        <p:spPr>
          <a:xfrm>
            <a:off x="609600" y="1200150"/>
            <a:ext cx="11079192" cy="4956810"/>
          </a:xfrm>
        </p:spPr>
        <p:txBody>
          <a:bodyPr>
            <a:normAutofit/>
          </a:bodyPr>
          <a:lstStyle/>
          <a:p>
            <a:r>
              <a:rPr lang="en-US" dirty="0"/>
              <a:t>Update NIEM MODEL Version 6.0 PSO1 TO PS02</a:t>
            </a:r>
          </a:p>
          <a:p>
            <a:r>
              <a:rPr lang="en-US" dirty="0"/>
              <a:t>Obtain 3 Statements-of-Use for NIEM Model 6.0</a:t>
            </a:r>
          </a:p>
          <a:p>
            <a:r>
              <a:rPr lang="en-US" dirty="0"/>
              <a:t>Advance NIEM Model Version 6.0 PS02 to OS</a:t>
            </a:r>
          </a:p>
          <a:p>
            <a:r>
              <a:rPr lang="en-US" dirty="0"/>
              <a:t>Support NIEMOpen 2025 Reveal</a:t>
            </a:r>
          </a:p>
          <a:p>
            <a:endParaRPr lang="en-US" dirty="0"/>
          </a:p>
          <a:p>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834487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p:txBody>
          <a:bodyPr>
            <a:normAutofit/>
          </a:bodyPr>
          <a:lstStyle/>
          <a:p>
            <a:r>
              <a:rPr lang="en-US" sz="3200" dirty="0"/>
              <a:t>Nmo TSC Update</a:t>
            </a:r>
          </a:p>
        </p:txBody>
      </p:sp>
      <p:sp>
        <p:nvSpPr>
          <p:cNvPr id="3" name="Text Placeholder 2">
            <a:extLst>
              <a:ext uri="{FF2B5EF4-FFF2-40B4-BE49-F238E27FC236}">
                <a16:creationId xmlns:a16="http://schemas.microsoft.com/office/drawing/2014/main" id="{7A4C6D10-6B4F-481B-802A-021B9A1ACA0F}"/>
              </a:ext>
            </a:extLst>
          </p:cNvPr>
          <p:cNvSpPr>
            <a:spLocks noGrp="1"/>
          </p:cNvSpPr>
          <p:nvPr>
            <p:ph type="body" sz="quarter" idx="13"/>
          </p:nvPr>
        </p:nvSpPr>
        <p:spPr>
          <a:xfrm>
            <a:off x="503208" y="1163590"/>
            <a:ext cx="11079192" cy="3184123"/>
          </a:xfrm>
        </p:spPr>
        <p:txBody>
          <a:bodyPr>
            <a:normAutofit/>
          </a:bodyPr>
          <a:lstStyle/>
          <a:p>
            <a:r>
              <a:rPr lang="en-US" dirty="0"/>
              <a:t>NIEMOpen Reveal  (Discussed as predicate to motion to reserve NPC facilities)</a:t>
            </a:r>
          </a:p>
          <a:p>
            <a:r>
              <a:rPr lang="en-US" dirty="0"/>
              <a:t>API 2.0 Progress – Ms. Shunda Louis</a:t>
            </a:r>
          </a:p>
          <a:p>
            <a:r>
              <a:rPr lang="en-US" dirty="0"/>
              <a:t>MEP Tool – Aubrey Beach</a:t>
            </a:r>
          </a:p>
          <a:p>
            <a:r>
              <a:rPr lang="en-US" dirty="0"/>
              <a:t>NMO TSC Transition Planning Katherine Escobar</a:t>
            </a:r>
          </a:p>
          <a:p>
            <a:r>
              <a:rPr lang="en-US" dirty="0"/>
              <a:t>Communications &amp; Outreach Sub-Committee</a:t>
            </a:r>
          </a:p>
          <a:p>
            <a:pPr lvl="1" fontAlgn="base"/>
            <a:endParaRPr lang="en-US" b="0" i="0" dirty="0">
              <a:solidFill>
                <a:srgbClr val="8B8B8B"/>
              </a:solidFill>
              <a:effectLst/>
              <a:latin typeface="Arial" panose="020B0604020202020204" pitchFamily="34" charset="0"/>
            </a:endParaRPr>
          </a:p>
          <a:p>
            <a:pPr lvl="1"/>
            <a:endParaRPr lang="en-US" dirty="0"/>
          </a:p>
          <a:p>
            <a:endParaRPr lang="en-US" dirty="0"/>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fld id="{6E6030FC-FB78-5E4D-92EA-5D9433591EA9}" type="slidenum">
              <a:rPr lang="en-US" smtClean="0"/>
              <a:pPr/>
              <a:t>34</a:t>
            </a:fld>
            <a:endParaRPr lang="en-US" dirty="0"/>
          </a:p>
        </p:txBody>
      </p:sp>
    </p:spTree>
    <p:extLst>
      <p:ext uri="{BB962C8B-B14F-4D97-AF65-F5344CB8AC3E}">
        <p14:creationId xmlns:p14="http://schemas.microsoft.com/office/powerpoint/2010/main" val="1423868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a:xfrm>
            <a:off x="609600" y="351329"/>
            <a:ext cx="10972800" cy="811358"/>
          </a:xfrm>
        </p:spPr>
        <p:txBody>
          <a:bodyPr>
            <a:normAutofit/>
          </a:bodyPr>
          <a:lstStyle/>
          <a:p>
            <a:r>
              <a:rPr lang="en-US" sz="3200" dirty="0"/>
              <a:t>API 2.0 Update</a:t>
            </a:r>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fld id="{6E6030FC-FB78-5E4D-92EA-5D9433591EA9}" type="slidenum">
              <a:rPr lang="en-US" smtClean="0"/>
              <a:pPr/>
              <a:t>35</a:t>
            </a:fld>
            <a:endParaRPr lang="en-US" dirty="0"/>
          </a:p>
        </p:txBody>
      </p:sp>
      <p:graphicFrame>
        <p:nvGraphicFramePr>
          <p:cNvPr id="8" name="Table 7">
            <a:extLst>
              <a:ext uri="{FF2B5EF4-FFF2-40B4-BE49-F238E27FC236}">
                <a16:creationId xmlns:a16="http://schemas.microsoft.com/office/drawing/2014/main" id="{9B3E67B2-762C-A69A-81BB-C33911342CFF}"/>
              </a:ext>
            </a:extLst>
          </p:cNvPr>
          <p:cNvGraphicFramePr>
            <a:graphicFrameLocks noGrp="1"/>
          </p:cNvGraphicFramePr>
          <p:nvPr>
            <p:extLst>
              <p:ext uri="{D42A27DB-BD31-4B8C-83A1-F6EECF244321}">
                <p14:modId xmlns:p14="http://schemas.microsoft.com/office/powerpoint/2010/main" val="1518884708"/>
              </p:ext>
            </p:extLst>
          </p:nvPr>
        </p:nvGraphicFramePr>
        <p:xfrm>
          <a:off x="840508" y="1330900"/>
          <a:ext cx="10861964" cy="2590243"/>
        </p:xfrm>
        <a:graphic>
          <a:graphicData uri="http://schemas.openxmlformats.org/drawingml/2006/table">
            <a:tbl>
              <a:tblPr firstRow="1" bandRow="1">
                <a:tableStyleId>{5C22544A-7EE6-4342-B048-85BDC9FD1C3A}</a:tableStyleId>
              </a:tblPr>
              <a:tblGrid>
                <a:gridCol w="793096">
                  <a:extLst>
                    <a:ext uri="{9D8B030D-6E8A-4147-A177-3AD203B41FA5}">
                      <a16:colId xmlns:a16="http://schemas.microsoft.com/office/drawing/2014/main" val="4225774194"/>
                    </a:ext>
                  </a:extLst>
                </a:gridCol>
                <a:gridCol w="1587253">
                  <a:extLst>
                    <a:ext uri="{9D8B030D-6E8A-4147-A177-3AD203B41FA5}">
                      <a16:colId xmlns:a16="http://schemas.microsoft.com/office/drawing/2014/main" val="621917652"/>
                    </a:ext>
                  </a:extLst>
                </a:gridCol>
                <a:gridCol w="4323275">
                  <a:extLst>
                    <a:ext uri="{9D8B030D-6E8A-4147-A177-3AD203B41FA5}">
                      <a16:colId xmlns:a16="http://schemas.microsoft.com/office/drawing/2014/main" val="749354243"/>
                    </a:ext>
                  </a:extLst>
                </a:gridCol>
                <a:gridCol w="4158340">
                  <a:extLst>
                    <a:ext uri="{9D8B030D-6E8A-4147-A177-3AD203B41FA5}">
                      <a16:colId xmlns:a16="http://schemas.microsoft.com/office/drawing/2014/main" val="3082270752"/>
                    </a:ext>
                  </a:extLst>
                </a:gridCol>
              </a:tblGrid>
              <a:tr h="400941">
                <a:tc>
                  <a:txBody>
                    <a:bodyPr/>
                    <a:lstStyle/>
                    <a:p>
                      <a:pPr algn="ctr"/>
                      <a:r>
                        <a:rPr lang="en-US" sz="1100" dirty="0"/>
                        <a:t>Alpha</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t>Focus</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t>Description</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t>Comments</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marL="90601" marR="90601"/>
                </a:tc>
                <a:extLst>
                  <a:ext uri="{0D108BD9-81ED-4DB2-BD59-A6C34878D82A}">
                    <a16:rowId xmlns:a16="http://schemas.microsoft.com/office/drawing/2014/main" val="3914160271"/>
                  </a:ext>
                </a:extLst>
              </a:tr>
              <a:tr h="406997">
                <a:tc>
                  <a:txBody>
                    <a:bodyPr/>
                    <a:lstStyle/>
                    <a:p>
                      <a:pPr algn="ctr"/>
                      <a:r>
                        <a:rPr lang="en-US" sz="1100" dirty="0">
                          <a:solidFill>
                            <a:schemeClr val="tx1">
                              <a:lumMod val="50000"/>
                            </a:schemeClr>
                          </a:solidFill>
                        </a:rPr>
                        <a:t>1</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Transforms</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Convert [CMF or XSD] to [CMF, XSD, OWL, or JSON Schema]</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Other output transformation modules should be added later (e.g., spreadsheet, CSVs, lite UML, etc.)</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extLst>
                  <a:ext uri="{0D108BD9-81ED-4DB2-BD59-A6C34878D82A}">
                    <a16:rowId xmlns:a16="http://schemas.microsoft.com/office/drawing/2014/main" val="617454692"/>
                  </a:ext>
                </a:extLst>
              </a:tr>
              <a:tr h="401779">
                <a:tc>
                  <a:txBody>
                    <a:bodyPr/>
                    <a:lstStyle/>
                    <a:p>
                      <a:pPr algn="ctr"/>
                      <a:r>
                        <a:rPr lang="en-US" sz="1100" dirty="0">
                          <a:solidFill>
                            <a:schemeClr val="tx1">
                              <a:lumMod val="50000"/>
                            </a:schemeClr>
                          </a:solidFill>
                        </a:rPr>
                        <a:t>2</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Get model details</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Get information about stewards, models, versions, namespaces, properties, types, and facets.  Load NIEM 1.0 – 5.2 data.</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Multi-model support for NIEM + IEPDs.</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extLst>
                  <a:ext uri="{0D108BD9-81ED-4DB2-BD59-A6C34878D82A}">
                    <a16:rowId xmlns:a16="http://schemas.microsoft.com/office/drawing/2014/main" val="3537017338"/>
                  </a:ext>
                </a:extLst>
              </a:tr>
              <a:tr h="350689">
                <a:tc>
                  <a:txBody>
                    <a:bodyPr/>
                    <a:lstStyle/>
                    <a:p>
                      <a:pPr algn="ctr"/>
                      <a:r>
                        <a:rPr lang="en-US" sz="1100" dirty="0">
                          <a:solidFill>
                            <a:schemeClr val="tx1">
                              <a:lumMod val="50000"/>
                            </a:schemeClr>
                          </a:solidFill>
                        </a:rPr>
                        <a:t>3</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Search models</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Search properties and types</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Code set searching should be added later.</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extLst>
                  <a:ext uri="{0D108BD9-81ED-4DB2-BD59-A6C34878D82A}">
                    <a16:rowId xmlns:a16="http://schemas.microsoft.com/office/drawing/2014/main" val="1964695510"/>
                  </a:ext>
                </a:extLst>
              </a:tr>
              <a:tr h="401779">
                <a:tc>
                  <a:txBody>
                    <a:bodyPr/>
                    <a:lstStyle/>
                    <a:p>
                      <a:pPr algn="ctr"/>
                      <a:r>
                        <a:rPr lang="en-US" sz="1100" dirty="0">
                          <a:solidFill>
                            <a:schemeClr val="tx1">
                              <a:lumMod val="50000"/>
                            </a:schemeClr>
                          </a:solidFill>
                        </a:rPr>
                        <a:t>4</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Migrate models</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Migrate a supported model from one version to any later version</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Runs multiple iterations in one call.  Only works for models in the database with migration rules.</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extLst>
                  <a:ext uri="{0D108BD9-81ED-4DB2-BD59-A6C34878D82A}">
                    <a16:rowId xmlns:a16="http://schemas.microsoft.com/office/drawing/2014/main" val="521055474"/>
                  </a:ext>
                </a:extLst>
              </a:tr>
              <a:tr h="558453">
                <a:tc>
                  <a:txBody>
                    <a:bodyPr/>
                    <a:lstStyle/>
                    <a:p>
                      <a:pPr algn="ctr"/>
                      <a:r>
                        <a:rPr lang="en-US" sz="1100" dirty="0">
                          <a:solidFill>
                            <a:schemeClr val="tx1">
                              <a:lumMod val="50000"/>
                            </a:schemeClr>
                          </a:solidFill>
                        </a:rPr>
                        <a:t>5</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Validate models</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u="none" dirty="0">
                          <a:solidFill>
                            <a:schemeClr val="tx1">
                              <a:lumMod val="50000"/>
                            </a:schemeClr>
                          </a:solidFill>
                        </a:rPr>
                        <a:t>XML validation</a:t>
                      </a:r>
                      <a:r>
                        <a:rPr lang="en-US" sz="1100" dirty="0">
                          <a:solidFill>
                            <a:schemeClr val="tx1">
                              <a:lumMod val="50000"/>
                            </a:schemeClr>
                          </a:solidFill>
                        </a:rPr>
                        <a:t> for XML, XSD, IEPD catalogs, XML catalogs, CMF files.  NDR validation for XSD.</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1100" dirty="0">
                          <a:solidFill>
                            <a:schemeClr val="tx1">
                              <a:lumMod val="50000"/>
                            </a:schemeClr>
                          </a:solidFill>
                        </a:rPr>
                        <a:t>JSON validation and QA rules for properties and types should be added later. Reports in JSON and CSV.</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marL="90601" marR="90601"/>
                </a:tc>
                <a:extLst>
                  <a:ext uri="{0D108BD9-81ED-4DB2-BD59-A6C34878D82A}">
                    <a16:rowId xmlns:a16="http://schemas.microsoft.com/office/drawing/2014/main" val="403539704"/>
                  </a:ext>
                </a:extLst>
              </a:tr>
            </a:tbl>
          </a:graphicData>
        </a:graphic>
      </p:graphicFrame>
      <p:sp>
        <p:nvSpPr>
          <p:cNvPr id="9" name="TextBox 8">
            <a:extLst>
              <a:ext uri="{FF2B5EF4-FFF2-40B4-BE49-F238E27FC236}">
                <a16:creationId xmlns:a16="http://schemas.microsoft.com/office/drawing/2014/main" id="{1F49965F-4D02-7287-8944-5965D63C8012}"/>
              </a:ext>
            </a:extLst>
          </p:cNvPr>
          <p:cNvSpPr txBox="1"/>
          <p:nvPr/>
        </p:nvSpPr>
        <p:spPr>
          <a:xfrm>
            <a:off x="822036" y="785128"/>
            <a:ext cx="5754254" cy="461665"/>
          </a:xfrm>
          <a:prstGeom prst="rect">
            <a:avLst/>
          </a:prstGeom>
          <a:noFill/>
        </p:spPr>
        <p:txBody>
          <a:bodyPr wrap="square" rtlCol="0">
            <a:spAutoFit/>
          </a:bodyPr>
          <a:lstStyle/>
          <a:p>
            <a:r>
              <a:rPr lang="en-US" sz="2400" dirty="0">
                <a:solidFill>
                  <a:schemeClr val="tx1">
                    <a:lumMod val="50000"/>
                  </a:schemeClr>
                </a:solidFill>
              </a:rPr>
              <a:t>Completed actions:</a:t>
            </a:r>
          </a:p>
        </p:txBody>
      </p:sp>
      <p:graphicFrame>
        <p:nvGraphicFramePr>
          <p:cNvPr id="11" name="Table 10">
            <a:extLst>
              <a:ext uri="{FF2B5EF4-FFF2-40B4-BE49-F238E27FC236}">
                <a16:creationId xmlns:a16="http://schemas.microsoft.com/office/drawing/2014/main" id="{50E0ED00-EB7D-C44F-FD32-FF6D7A90EDDB}"/>
              </a:ext>
            </a:extLst>
          </p:cNvPr>
          <p:cNvGraphicFramePr>
            <a:graphicFrameLocks noGrp="1"/>
          </p:cNvGraphicFramePr>
          <p:nvPr>
            <p:extLst>
              <p:ext uri="{D42A27DB-BD31-4B8C-83A1-F6EECF244321}">
                <p14:modId xmlns:p14="http://schemas.microsoft.com/office/powerpoint/2010/main" val="3665636972"/>
              </p:ext>
            </p:extLst>
          </p:nvPr>
        </p:nvGraphicFramePr>
        <p:xfrm>
          <a:off x="822036" y="4400148"/>
          <a:ext cx="10861963" cy="2336800"/>
        </p:xfrm>
        <a:graphic>
          <a:graphicData uri="http://schemas.openxmlformats.org/drawingml/2006/table">
            <a:tbl>
              <a:tblPr firstRow="1" bandRow="1">
                <a:tableStyleId>{5C22544A-7EE6-4342-B048-85BDC9FD1C3A}</a:tableStyleId>
              </a:tblPr>
              <a:tblGrid>
                <a:gridCol w="3121864">
                  <a:extLst>
                    <a:ext uri="{9D8B030D-6E8A-4147-A177-3AD203B41FA5}">
                      <a16:colId xmlns:a16="http://schemas.microsoft.com/office/drawing/2014/main" val="3834873935"/>
                    </a:ext>
                  </a:extLst>
                </a:gridCol>
                <a:gridCol w="3564953">
                  <a:extLst>
                    <a:ext uri="{9D8B030D-6E8A-4147-A177-3AD203B41FA5}">
                      <a16:colId xmlns:a16="http://schemas.microsoft.com/office/drawing/2014/main" val="2101172522"/>
                    </a:ext>
                  </a:extLst>
                </a:gridCol>
                <a:gridCol w="4175146">
                  <a:extLst>
                    <a:ext uri="{9D8B030D-6E8A-4147-A177-3AD203B41FA5}">
                      <a16:colId xmlns:a16="http://schemas.microsoft.com/office/drawing/2014/main" val="2087506245"/>
                    </a:ext>
                  </a:extLst>
                </a:gridCol>
              </a:tblGrid>
              <a:tr h="370840">
                <a:tc>
                  <a:txBody>
                    <a:bodyPr/>
                    <a:lstStyle/>
                    <a:p>
                      <a:r>
                        <a:rPr lang="en-US" sz="1100" dirty="0"/>
                        <a:t>Title</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t>Link</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t>Comments</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792160822"/>
                  </a:ext>
                </a:extLst>
              </a:tr>
              <a:tr h="370840">
                <a:tc>
                  <a:txBody>
                    <a:bodyPr/>
                    <a:lstStyle/>
                    <a:p>
                      <a:r>
                        <a:rPr lang="en-US" sz="1100" dirty="0">
                          <a:solidFill>
                            <a:schemeClr val="tx1">
                              <a:lumMod val="50000"/>
                            </a:schemeClr>
                          </a:solidFill>
                        </a:rPr>
                        <a:t>NIEM Toolbox</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hlinkClick r:id="rId3"/>
                        </a:rPr>
                        <a:t>https://niemopen.github.io/niem-toolbox/</a:t>
                      </a:r>
                      <a:r>
                        <a:rPr lang="en-US" sz="1100" dirty="0"/>
                        <a:t> </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solidFill>
                            <a:schemeClr val="tx1">
                              <a:lumMod val="50000"/>
                            </a:schemeClr>
                          </a:solidFill>
                        </a:rPr>
                        <a:t>Will be available at the end of the current alpha.</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84453697"/>
                  </a:ext>
                </a:extLst>
              </a:tr>
              <a:tr h="370840">
                <a:tc>
                  <a:txBody>
                    <a:bodyPr/>
                    <a:lstStyle/>
                    <a:p>
                      <a:r>
                        <a:rPr lang="en-US" sz="1100" dirty="0">
                          <a:solidFill>
                            <a:schemeClr val="tx1">
                              <a:lumMod val="50000"/>
                            </a:schemeClr>
                          </a:solidFill>
                        </a:rPr>
                        <a:t>NIEMOpen Tool Issue Tracker</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hlinkClick r:id="rId4"/>
                        </a:rPr>
                        <a:t>https://github.com/orgs/niemopen/projects/4/views/2</a:t>
                      </a:r>
                      <a:r>
                        <a:rPr lang="en-US" sz="1100" dirty="0"/>
                        <a:t> </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solidFill>
                            <a:schemeClr val="tx1">
                              <a:lumMod val="50000"/>
                            </a:schemeClr>
                          </a:solidFill>
                        </a:rPr>
                        <a:t>Kanban board for NIEM API and NIEM Toolbox.  Click tabs for other groupings and views of the data.</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50612873"/>
                  </a:ext>
                </a:extLst>
              </a:tr>
              <a:tr h="370840">
                <a:tc>
                  <a:txBody>
                    <a:bodyPr/>
                    <a:lstStyle/>
                    <a:p>
                      <a:r>
                        <a:rPr lang="en-US" sz="1100" dirty="0">
                          <a:solidFill>
                            <a:schemeClr val="tx1">
                              <a:lumMod val="50000"/>
                            </a:schemeClr>
                          </a:solidFill>
                        </a:rPr>
                        <a:t>NIEM API 2.0 code</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hlinkClick r:id="rId5"/>
                        </a:rPr>
                        <a:t>https://github.com/niemopen/niem-api</a:t>
                      </a:r>
                      <a:r>
                        <a:rPr lang="en-US" sz="1100" dirty="0"/>
                        <a:t> </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solidFill>
                            <a:schemeClr val="tx1">
                              <a:lumMod val="50000"/>
                            </a:schemeClr>
                          </a:solidFill>
                        </a:rPr>
                        <a:t>Code to be posted at the end of the current alpha.</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96214076"/>
                  </a:ext>
                </a:extLst>
              </a:tr>
              <a:tr h="370840">
                <a:tc>
                  <a:txBody>
                    <a:bodyPr/>
                    <a:lstStyle/>
                    <a:p>
                      <a:r>
                        <a:rPr lang="en-US" sz="1100" dirty="0">
                          <a:solidFill>
                            <a:schemeClr val="tx1">
                              <a:lumMod val="50000"/>
                            </a:schemeClr>
                          </a:solidFill>
                        </a:rPr>
                        <a:t>NIEM Toolbox code</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hlinkClick r:id="rId6"/>
                        </a:rPr>
                        <a:t>https://github.com/niemopen/niem-toolbox</a:t>
                      </a:r>
                      <a:r>
                        <a:rPr lang="en-US" sz="1100" dirty="0"/>
                        <a:t> </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solidFill>
                            <a:schemeClr val="tx1">
                              <a:lumMod val="50000"/>
                            </a:schemeClr>
                          </a:solidFill>
                        </a:rPr>
                        <a:t>Code to be posted at the end of the current alpha.</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80351121"/>
                  </a:ext>
                </a:extLst>
              </a:tr>
              <a:tr h="370840">
                <a:tc>
                  <a:txBody>
                    <a:bodyPr/>
                    <a:lstStyle/>
                    <a:p>
                      <a:r>
                        <a:rPr lang="en-US" sz="1100" dirty="0">
                          <a:solidFill>
                            <a:schemeClr val="tx1">
                              <a:lumMod val="50000"/>
                            </a:schemeClr>
                          </a:solidFill>
                        </a:rPr>
                        <a:t>NIEM data for the new backend PostgreSQL database</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hlinkClick r:id="rId7"/>
                        </a:rPr>
                        <a:t>https://github.com/niemopen/niem-api-db</a:t>
                      </a:r>
                      <a:r>
                        <a:rPr lang="en-US" sz="1100" dirty="0"/>
                        <a:t> </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a:tc>
                <a:tc>
                  <a:txBody>
                    <a:bodyPr/>
                    <a:lstStyle/>
                    <a:p>
                      <a:r>
                        <a:rPr lang="en-US" sz="1100" dirty="0">
                          <a:solidFill>
                            <a:schemeClr val="tx1">
                              <a:lumMod val="50000"/>
                            </a:schemeClr>
                          </a:solidFill>
                        </a:rPr>
                        <a:t>SQL files with NIEM 1.0 – 5.2 data to be posted at the end of the current alpha.</a:t>
                      </a:r>
                      <a:endParaRPr lang="en-US" sz="1100" dirty="0">
                        <a:solidFill>
                          <a:schemeClr val="tx1">
                            <a:lumMod val="50000"/>
                          </a:schemeClr>
                        </a:solidFill>
                        <a:latin typeface="Calibri" panose="020F0502020204030204" pitchFamily="34" charset="0"/>
                        <a:ea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90998560"/>
                  </a:ext>
                </a:extLst>
              </a:tr>
            </a:tbl>
          </a:graphicData>
        </a:graphic>
      </p:graphicFrame>
      <p:sp>
        <p:nvSpPr>
          <p:cNvPr id="12" name="TextBox 11">
            <a:extLst>
              <a:ext uri="{FF2B5EF4-FFF2-40B4-BE49-F238E27FC236}">
                <a16:creationId xmlns:a16="http://schemas.microsoft.com/office/drawing/2014/main" id="{E2FC39C1-9685-8564-C7E1-C26DF7DA6720}"/>
              </a:ext>
            </a:extLst>
          </p:cNvPr>
          <p:cNvSpPr txBox="1"/>
          <p:nvPr/>
        </p:nvSpPr>
        <p:spPr>
          <a:xfrm>
            <a:off x="720436" y="3921143"/>
            <a:ext cx="5754254" cy="461665"/>
          </a:xfrm>
          <a:prstGeom prst="rect">
            <a:avLst/>
          </a:prstGeom>
          <a:noFill/>
        </p:spPr>
        <p:txBody>
          <a:bodyPr wrap="square" rtlCol="0">
            <a:spAutoFit/>
          </a:bodyPr>
          <a:lstStyle/>
          <a:p>
            <a:r>
              <a:rPr lang="en-US" sz="2400" dirty="0">
                <a:solidFill>
                  <a:schemeClr val="tx1">
                    <a:lumMod val="50000"/>
                  </a:schemeClr>
                </a:solidFill>
              </a:rPr>
              <a:t>References:</a:t>
            </a:r>
          </a:p>
        </p:txBody>
      </p:sp>
    </p:spTree>
    <p:extLst>
      <p:ext uri="{BB962C8B-B14F-4D97-AF65-F5344CB8AC3E}">
        <p14:creationId xmlns:p14="http://schemas.microsoft.com/office/powerpoint/2010/main" val="127473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p:txBody>
          <a:bodyPr>
            <a:normAutofit/>
          </a:bodyPr>
          <a:lstStyle/>
          <a:p>
            <a:r>
              <a:rPr lang="en-US" sz="3200" dirty="0">
                <a:highlight>
                  <a:srgbClr val="FFFF00"/>
                </a:highlight>
              </a:rPr>
              <a:t>MEP Tool Update</a:t>
            </a:r>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fld id="{6E6030FC-FB78-5E4D-92EA-5D9433591EA9}" type="slidenum">
              <a:rPr lang="en-US" smtClean="0"/>
              <a:pPr/>
              <a:t>36</a:t>
            </a:fld>
            <a:endParaRPr lang="en-US" dirty="0"/>
          </a:p>
        </p:txBody>
      </p:sp>
      <p:sp>
        <p:nvSpPr>
          <p:cNvPr id="6" name="Text Placeholder 5">
            <a:extLst>
              <a:ext uri="{FF2B5EF4-FFF2-40B4-BE49-F238E27FC236}">
                <a16:creationId xmlns:a16="http://schemas.microsoft.com/office/drawing/2014/main" id="{2AB80363-B457-DC4C-8255-05271557F529}"/>
              </a:ext>
            </a:extLst>
          </p:cNvPr>
          <p:cNvSpPr>
            <a:spLocks noGrp="1"/>
          </p:cNvSpPr>
          <p:nvPr>
            <p:ph type="body" sz="quarter" idx="13"/>
          </p:nvPr>
        </p:nvSpPr>
        <p:spPr/>
        <p:txBody>
          <a:bodyPr/>
          <a:lstStyle/>
          <a:p>
            <a:r>
              <a:rPr lang="en-US" dirty="0">
                <a:highlight>
                  <a:srgbClr val="FFFF00"/>
                </a:highlight>
              </a:rPr>
              <a:t>Placeholder – Aubrey Beach</a:t>
            </a:r>
          </a:p>
        </p:txBody>
      </p:sp>
    </p:spTree>
    <p:extLst>
      <p:ext uri="{BB962C8B-B14F-4D97-AF65-F5344CB8AC3E}">
        <p14:creationId xmlns:p14="http://schemas.microsoft.com/office/powerpoint/2010/main" val="40757514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b="1" dirty="0">
                <a:solidFill>
                  <a:srgbClr val="004283"/>
                </a:solidFill>
                <a:effectLst/>
              </a:rPr>
              <a:t>COMMUNICATIONS</a:t>
            </a:r>
            <a:r>
              <a:rPr lang="en-US" b="1" dirty="0">
                <a:solidFill>
                  <a:srgbClr val="004283"/>
                </a:solidFill>
                <a:effectLst/>
                <a:latin typeface="Arial" panose="020B0604020202020204" pitchFamily="34" charset="0"/>
              </a:rPr>
              <a:t> &amp; OUTREACH SUB-COMMITTEE </a:t>
            </a:r>
            <a:br>
              <a:rPr lang="en-US" dirty="0">
                <a:solidFill>
                  <a:srgbClr val="004283"/>
                </a:solidFill>
                <a:effectLst/>
                <a:latin typeface="Arial" panose="020B0604020202020204" pitchFamily="34" charset="0"/>
              </a:rPr>
            </a:br>
            <a:endParaRPr lang="en-US" sz="3200" spc="-100" dirty="0">
              <a:solidFill>
                <a:srgbClr val="005170"/>
              </a:solidFill>
            </a:endParaRPr>
          </a:p>
        </p:txBody>
      </p:sp>
      <p:sp>
        <p:nvSpPr>
          <p:cNvPr id="7" name="Content Placeholder 6">
            <a:extLst>
              <a:ext uri="{FF2B5EF4-FFF2-40B4-BE49-F238E27FC236}">
                <a16:creationId xmlns:a16="http://schemas.microsoft.com/office/drawing/2014/main" id="{82DE13E8-0146-43BC-9979-398A4DFC3AE8}"/>
              </a:ext>
            </a:extLst>
          </p:cNvPr>
          <p:cNvSpPr>
            <a:spLocks noGrp="1"/>
          </p:cNvSpPr>
          <p:nvPr>
            <p:ph sz="half" idx="1"/>
          </p:nvPr>
        </p:nvSpPr>
        <p:spPr>
          <a:xfrm>
            <a:off x="609599" y="1199633"/>
            <a:ext cx="10972799" cy="4981248"/>
          </a:xfrm>
        </p:spPr>
        <p:txBody>
          <a:bodyPr>
            <a:normAutofit/>
          </a:bodyPr>
          <a:lstStyle/>
          <a:p>
            <a:r>
              <a:rPr lang="en-US" dirty="0">
                <a:solidFill>
                  <a:schemeClr val="bg2">
                    <a:lumMod val="10000"/>
                  </a:schemeClr>
                </a:solidFill>
              </a:rPr>
              <a:t>Assisting NIEMOpen Management Office on planning for NIEMOpen Reveal</a:t>
            </a:r>
          </a:p>
          <a:p>
            <a:r>
              <a:rPr lang="en-US" dirty="0">
                <a:solidFill>
                  <a:schemeClr val="bg2">
                    <a:lumMod val="10000"/>
                  </a:schemeClr>
                </a:solidFill>
              </a:rPr>
              <a:t>Exploring long term options for NIEMOpen management functions</a:t>
            </a:r>
          </a:p>
          <a:p>
            <a:r>
              <a:rPr lang="en-US" dirty="0">
                <a:solidFill>
                  <a:schemeClr val="bg2">
                    <a:lumMod val="10000"/>
                  </a:schemeClr>
                </a:solidFill>
              </a:rPr>
              <a:t>Developing stewardship resources for inactive domains </a:t>
            </a:r>
          </a:p>
          <a:p>
            <a:r>
              <a:rPr lang="en-US" dirty="0">
                <a:solidFill>
                  <a:schemeClr val="bg2">
                    <a:lumMod val="10000"/>
                  </a:schemeClr>
                </a:solidFill>
              </a:rPr>
              <a:t>Planning with DAMA to expand use cases for NIEMOpen</a:t>
            </a:r>
          </a:p>
          <a:p>
            <a:r>
              <a:rPr lang="en-US" dirty="0">
                <a:solidFill>
                  <a:schemeClr val="bg2">
                    <a:lumMod val="10000"/>
                  </a:schemeClr>
                </a:solidFill>
              </a:rPr>
              <a:t>Presentations on NIEMOpen to industry, Practitioners</a:t>
            </a:r>
          </a:p>
          <a:p>
            <a:r>
              <a:rPr lang="en-US" dirty="0">
                <a:solidFill>
                  <a:schemeClr val="bg2">
                    <a:lumMod val="10000"/>
                  </a:schemeClr>
                </a:solidFill>
              </a:rPr>
              <a:t>Exploring new domains</a:t>
            </a:r>
          </a:p>
          <a:p>
            <a:r>
              <a:rPr lang="en-US" dirty="0">
                <a:solidFill>
                  <a:schemeClr val="bg2">
                    <a:lumMod val="10000"/>
                  </a:schemeClr>
                </a:solidFill>
              </a:rPr>
              <a:t>Soliciting deeper industry participation</a:t>
            </a:r>
          </a:p>
          <a:p>
            <a:r>
              <a:rPr lang="en-US" dirty="0">
                <a:solidFill>
                  <a:schemeClr val="bg2">
                    <a:lumMod val="10000"/>
                  </a:schemeClr>
                </a:solidFill>
              </a:rPr>
              <a:t>Response to inquiries from presentations</a:t>
            </a:r>
          </a:p>
        </p:txBody>
      </p:sp>
    </p:spTree>
    <p:extLst>
      <p:ext uri="{BB962C8B-B14F-4D97-AF65-F5344CB8AC3E}">
        <p14:creationId xmlns:p14="http://schemas.microsoft.com/office/powerpoint/2010/main" val="3620111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4239" y="5712839"/>
            <a:ext cx="4772809"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Ms. Katherine Escobar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NIEMOpen Project Governance Board Chair</a:t>
            </a: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107577" y="4391815"/>
            <a:ext cx="12192000" cy="769441"/>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rPr>
              <a:t>NMO Transition</a:t>
            </a:r>
          </a:p>
        </p:txBody>
      </p:sp>
    </p:spTree>
    <p:extLst>
      <p:ext uri="{BB962C8B-B14F-4D97-AF65-F5344CB8AC3E}">
        <p14:creationId xmlns:p14="http://schemas.microsoft.com/office/powerpoint/2010/main" val="4049881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PGB</a:t>
            </a:r>
            <a:r>
              <a:rPr lang="en-US" sz="3200" spc="-100" dirty="0">
                <a:solidFill>
                  <a:srgbClr val="005170"/>
                </a:solidFill>
              </a:rPr>
              <a:t> meeting Schedule</a:t>
            </a: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1762307"/>
            <a:ext cx="5384800" cy="2658370"/>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NEXT PGB Meeting</a:t>
            </a:r>
            <a:endParaRPr lang="en-US" sz="3100" dirty="0">
              <a:solidFill>
                <a:schemeClr val="tx2">
                  <a:lumMod val="60000"/>
                  <a:lumOff val="40000"/>
                </a:schemeClr>
              </a:solidFill>
            </a:endParaRPr>
          </a:p>
          <a:p>
            <a:pPr marL="457200" marR="0" lvl="0" indent="-398463" algn="l" defTabSz="457200" rtl="0" eaLnBrk="1" fontAlgn="auto" latinLnBrk="0" hangingPunct="1">
              <a:lnSpc>
                <a:spcPct val="100000"/>
              </a:lnSpc>
              <a:spcBef>
                <a:spcPts val="600"/>
              </a:spcBef>
              <a:spcAft>
                <a:spcPts val="1200"/>
              </a:spcAft>
              <a:buClr>
                <a:srgbClr val="1F497D"/>
              </a:buClr>
              <a:buSzTx/>
              <a:buFont typeface="Arial"/>
              <a:buChar char="•"/>
              <a:tabLst/>
              <a:defRPr/>
            </a:pPr>
            <a:r>
              <a:rPr lang="en-US" dirty="0">
                <a:solidFill>
                  <a:srgbClr val="334052"/>
                </a:solidFill>
              </a:rPr>
              <a:t>Thursday, 1 August 2024</a:t>
            </a:r>
          </a:p>
          <a:p>
            <a:pPr marL="457200" indent="-398463">
              <a:spcBef>
                <a:spcPts val="600"/>
              </a:spcBef>
              <a:spcAft>
                <a:spcPts val="1200"/>
              </a:spcAft>
            </a:pPr>
            <a:r>
              <a:rPr lang="en-US" dirty="0">
                <a:solidFill>
                  <a:srgbClr val="334052"/>
                </a:solidFill>
              </a:rPr>
              <a:t>Virtual Meeting 2 – 4 PM EDT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6" name="Slide Number Placeholder 3">
            <a:extLst>
              <a:ext uri="{FF2B5EF4-FFF2-40B4-BE49-F238E27FC236}">
                <a16:creationId xmlns:a16="http://schemas.microsoft.com/office/drawing/2014/main" id="{BCC7B5F5-2657-43B0-BAC6-A07603F4E46B}"/>
              </a:ext>
            </a:extLst>
          </p:cNvPr>
          <p:cNvSpPr>
            <a:spLocks noGrp="1"/>
          </p:cNvSpPr>
          <p:nvPr>
            <p:ph type="sldNum" sz="quarter" idx="4"/>
          </p:nvPr>
        </p:nvSpPr>
        <p:spPr>
          <a:xfrm>
            <a:off x="4728589" y="6371823"/>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7" name="Content Placeholder 2">
            <a:extLst>
              <a:ext uri="{FF2B5EF4-FFF2-40B4-BE49-F238E27FC236}">
                <a16:creationId xmlns:a16="http://schemas.microsoft.com/office/drawing/2014/main" id="{1D7FB3E4-ADBD-40EB-A67A-A6BF5E283EBB}"/>
              </a:ext>
            </a:extLst>
          </p:cNvPr>
          <p:cNvSpPr txBox="1">
            <a:spLocks/>
          </p:cNvSpPr>
          <p:nvPr/>
        </p:nvSpPr>
        <p:spPr>
          <a:xfrm>
            <a:off x="6567170" y="1762307"/>
            <a:ext cx="5384800" cy="2658370"/>
          </a:xfrm>
          <a:prstGeom prst="rect">
            <a:avLst/>
          </a:prstGeom>
          <a:ln>
            <a:solidFill>
              <a:schemeClr val="tx2">
                <a:lumMod val="60000"/>
                <a:lumOff val="40000"/>
              </a:schemeClr>
            </a:solidFill>
          </a:ln>
        </p:spPr>
        <p:txBody>
          <a:bodyPr vert="horz" lIns="91440" tIns="45720" rIns="91440" bIns="45720" rtlCol="0">
            <a:normAutofit/>
          </a:bodyPr>
          <a:lstStyle>
            <a:lvl1pPr marL="342900" indent="-34290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8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8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600"/>
              </a:spcBef>
              <a:spcAft>
                <a:spcPts val="1200"/>
              </a:spcAft>
              <a:buClr>
                <a:srgbClr val="1F497D"/>
              </a:buClr>
              <a:buSzTx/>
              <a:buFont typeface="Arial"/>
              <a:buNone/>
              <a:tabLst/>
              <a:defRPr/>
            </a:pP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rPr>
              <a:t>Subsequent CY 2024 Meetings</a:t>
            </a:r>
          </a:p>
          <a:p>
            <a:pPr marL="344487" indent="-285750">
              <a:spcBef>
                <a:spcPts val="600"/>
              </a:spcBef>
              <a:spcAft>
                <a:spcPts val="1200"/>
              </a:spcAft>
              <a:buClr>
                <a:srgbClr val="1F497D"/>
              </a:buClr>
              <a:defRPr/>
            </a:pPr>
            <a:r>
              <a:rPr lang="en-US" sz="1800" dirty="0">
                <a:solidFill>
                  <a:srgbClr val="334052"/>
                </a:solidFill>
                <a:latin typeface="Arial"/>
              </a:rPr>
              <a:t>Thursday</a:t>
            </a:r>
            <a:r>
              <a:rPr kumimoji="0" lang="en-US" sz="1800" b="0" i="0" u="none" strike="noStrike" kern="1200" cap="none" spc="0" normalizeH="0" baseline="0" noProof="0" dirty="0">
                <a:ln>
                  <a:noFill/>
                </a:ln>
                <a:solidFill>
                  <a:srgbClr val="334052"/>
                </a:solidFill>
                <a:effectLst/>
                <a:uLnTx/>
                <a:uFillTx/>
                <a:latin typeface="Arial"/>
                <a:ea typeface="+mn-ea"/>
                <a:cs typeface="+mn-cs"/>
              </a:rPr>
              <a:t>,</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a:t>
            </a:r>
            <a:r>
              <a:rPr lang="en-US" sz="1800" dirty="0">
                <a:solidFill>
                  <a:schemeClr val="tx1">
                    <a:lumMod val="50000"/>
                  </a:schemeClr>
                </a:solidFill>
                <a:latin typeface="Arial"/>
              </a:rPr>
              <a:t>7 November</a:t>
            </a:r>
            <a:r>
              <a:rPr kumimoji="0" lang="en-US" sz="1800" b="0" i="0" u="none" strike="noStrike" kern="1200" cap="none" spc="0" normalizeH="0" baseline="0" noProof="0" dirty="0">
                <a:ln>
                  <a:noFill/>
                </a:ln>
                <a:solidFill>
                  <a:srgbClr val="334052"/>
                </a:solidFill>
                <a:effectLst/>
                <a:uLnTx/>
                <a:uFillTx/>
                <a:latin typeface="Arial"/>
                <a:ea typeface="+mn-ea"/>
                <a:cs typeface="+mn-cs"/>
              </a:rPr>
              <a:t> 2024, 2-4 PM EDT</a:t>
            </a:r>
          </a:p>
        </p:txBody>
      </p:sp>
      <p:sp>
        <p:nvSpPr>
          <p:cNvPr id="9" name="TextBox 8">
            <a:extLst>
              <a:ext uri="{FF2B5EF4-FFF2-40B4-BE49-F238E27FC236}">
                <a16:creationId xmlns:a16="http://schemas.microsoft.com/office/drawing/2014/main" id="{2C61540D-2C4F-68A3-1993-2AE920CC69E2}"/>
              </a:ext>
            </a:extLst>
          </p:cNvPr>
          <p:cNvSpPr txBox="1"/>
          <p:nvPr/>
        </p:nvSpPr>
        <p:spPr>
          <a:xfrm>
            <a:off x="5430130" y="5211584"/>
            <a:ext cx="1992918" cy="369332"/>
          </a:xfrm>
          <a:prstGeom prst="rect">
            <a:avLst/>
          </a:prstGeom>
          <a:noFill/>
        </p:spPr>
        <p:txBody>
          <a:bodyPr wrap="none" rtlCol="0">
            <a:spAutoFit/>
          </a:bodyPr>
          <a:lstStyle/>
          <a:p>
            <a:r>
              <a:rPr lang="en-US" dirty="0"/>
              <a:t>Pending Approval</a:t>
            </a:r>
          </a:p>
        </p:txBody>
      </p:sp>
    </p:spTree>
    <p:extLst>
      <p:ext uri="{BB962C8B-B14F-4D97-AF65-F5344CB8AC3E}">
        <p14:creationId xmlns:p14="http://schemas.microsoft.com/office/powerpoint/2010/main" val="1211352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FD25-E4B1-4206-9CFF-199D8C0A6A30}"/>
              </a:ext>
            </a:extLst>
          </p:cNvPr>
          <p:cNvSpPr>
            <a:spLocks noGrp="1"/>
          </p:cNvSpPr>
          <p:nvPr>
            <p:ph type="title"/>
          </p:nvPr>
        </p:nvSpPr>
        <p:spPr/>
        <p:txBody>
          <a:bodyPr/>
          <a:lstStyle/>
          <a:p>
            <a:r>
              <a:rPr lang="en-US" dirty="0"/>
              <a:t>Making the most of our session</a:t>
            </a:r>
          </a:p>
        </p:txBody>
      </p:sp>
      <p:sp>
        <p:nvSpPr>
          <p:cNvPr id="4" name="Slide Number Placeholder 3">
            <a:extLst>
              <a:ext uri="{FF2B5EF4-FFF2-40B4-BE49-F238E27FC236}">
                <a16:creationId xmlns:a16="http://schemas.microsoft.com/office/drawing/2014/main" id="{13C37834-AA36-4481-A356-38FD42D25813}"/>
              </a:ext>
            </a:extLst>
          </p:cNvPr>
          <p:cNvSpPr>
            <a:spLocks noGrp="1"/>
          </p:cNvSpPr>
          <p:nvPr>
            <p:ph type="sldNum" sz="quarter" idx="4"/>
          </p:nvPr>
        </p:nvSpPr>
        <p:spPr/>
        <p:txBody>
          <a:bodyPr/>
          <a:lstStyle/>
          <a:p>
            <a:fld id="{6E6030FC-FB78-5E4D-92EA-5D9433591EA9}" type="slidenum">
              <a:rPr lang="en-US" smtClean="0"/>
              <a:pPr/>
              <a:t>4</a:t>
            </a:fld>
            <a:endParaRPr lang="en-US" dirty="0"/>
          </a:p>
        </p:txBody>
      </p:sp>
      <p:pic>
        <p:nvPicPr>
          <p:cNvPr id="6" name="Picture 5">
            <a:extLst>
              <a:ext uri="{FF2B5EF4-FFF2-40B4-BE49-F238E27FC236}">
                <a16:creationId xmlns:a16="http://schemas.microsoft.com/office/drawing/2014/main" id="{D9C3AAC7-F47A-4904-A918-E9FB738273D2}"/>
              </a:ext>
            </a:extLst>
          </p:cNvPr>
          <p:cNvPicPr>
            <a:picLocks noChangeAspect="1"/>
          </p:cNvPicPr>
          <p:nvPr/>
        </p:nvPicPr>
        <p:blipFill>
          <a:blip r:embed="rId3"/>
          <a:stretch>
            <a:fillRect/>
          </a:stretch>
        </p:blipFill>
        <p:spPr>
          <a:xfrm>
            <a:off x="1693763" y="793954"/>
            <a:ext cx="8914452" cy="6060521"/>
          </a:xfrm>
          <a:prstGeom prst="rect">
            <a:avLst/>
          </a:prstGeom>
        </p:spPr>
      </p:pic>
    </p:spTree>
    <p:extLst>
      <p:ext uri="{BB962C8B-B14F-4D97-AF65-F5344CB8AC3E}">
        <p14:creationId xmlns:p14="http://schemas.microsoft.com/office/powerpoint/2010/main" val="1501914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0FFD-9EB3-4A50-B6B1-C52A749CB6B3}"/>
              </a:ext>
            </a:extLst>
          </p:cNvPr>
          <p:cNvSpPr>
            <a:spLocks noGrp="1"/>
          </p:cNvSpPr>
          <p:nvPr>
            <p:ph type="title"/>
          </p:nvPr>
        </p:nvSpPr>
        <p:spPr/>
        <p:txBody>
          <a:bodyPr/>
          <a:lstStyle/>
          <a:p>
            <a:r>
              <a:rPr lang="en-US" dirty="0"/>
              <a:t>Other business/Discussion</a:t>
            </a:r>
          </a:p>
        </p:txBody>
      </p:sp>
      <p:sp>
        <p:nvSpPr>
          <p:cNvPr id="3" name="Content Placeholder 2">
            <a:extLst>
              <a:ext uri="{FF2B5EF4-FFF2-40B4-BE49-F238E27FC236}">
                <a16:creationId xmlns:a16="http://schemas.microsoft.com/office/drawing/2014/main" id="{50F848E3-50A4-4DFA-805B-F79B0BFA710E}"/>
              </a:ext>
            </a:extLst>
          </p:cNvPr>
          <p:cNvSpPr>
            <a:spLocks noGrp="1"/>
          </p:cNvSpPr>
          <p:nvPr>
            <p:ph sz="half" idx="1"/>
          </p:nvPr>
        </p:nvSpPr>
        <p:spPr>
          <a:xfrm>
            <a:off x="5716753" y="2440729"/>
            <a:ext cx="868471" cy="1494925"/>
          </a:xfrm>
        </p:spPr>
        <p:txBody>
          <a:bodyPr>
            <a:normAutofit/>
          </a:bodyPr>
          <a:lstStyle/>
          <a:p>
            <a:pPr marL="0" indent="0">
              <a:buNone/>
            </a:pPr>
            <a:r>
              <a:rPr lang="en-US" sz="7200" dirty="0">
                <a:solidFill>
                  <a:schemeClr val="bg2">
                    <a:lumMod val="10000"/>
                  </a:schemeClr>
                </a:solidFill>
              </a:rPr>
              <a:t>?</a:t>
            </a:r>
          </a:p>
        </p:txBody>
      </p:sp>
      <p:sp>
        <p:nvSpPr>
          <p:cNvPr id="5" name="Slide Number Placeholder 4">
            <a:extLst>
              <a:ext uri="{FF2B5EF4-FFF2-40B4-BE49-F238E27FC236}">
                <a16:creationId xmlns:a16="http://schemas.microsoft.com/office/drawing/2014/main" id="{FFC22A92-2AD2-4F18-8FE0-20FEE364B8CD}"/>
              </a:ext>
            </a:extLst>
          </p:cNvPr>
          <p:cNvSpPr>
            <a:spLocks noGrp="1"/>
          </p:cNvSpPr>
          <p:nvPr>
            <p:ph type="sldNum" sz="quarter" idx="4"/>
          </p:nvPr>
        </p:nvSpPr>
        <p:spPr/>
        <p:txBody>
          <a:bodyPr/>
          <a:lstStyle/>
          <a:p>
            <a:fld id="{6E6030FC-FB78-5E4D-92EA-5D9433591EA9}" type="slidenum">
              <a:rPr lang="en-US" smtClean="0"/>
              <a:pPr/>
              <a:t>40</a:t>
            </a:fld>
            <a:endParaRPr lang="en-US" dirty="0"/>
          </a:p>
        </p:txBody>
      </p:sp>
    </p:spTree>
    <p:extLst>
      <p:ext uri="{BB962C8B-B14F-4D97-AF65-F5344CB8AC3E}">
        <p14:creationId xmlns:p14="http://schemas.microsoft.com/office/powerpoint/2010/main" val="35031605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150C-41EF-4BA1-AC5F-0882F30C616F}"/>
              </a:ext>
            </a:extLst>
          </p:cNvPr>
          <p:cNvSpPr>
            <a:spLocks noGrp="1"/>
          </p:cNvSpPr>
          <p:nvPr>
            <p:ph type="title"/>
          </p:nvPr>
        </p:nvSpPr>
        <p:spPr/>
        <p:txBody>
          <a:bodyPr/>
          <a:lstStyle/>
          <a:p>
            <a:r>
              <a:rPr lang="en-US" dirty="0"/>
              <a:t>Adjourn</a:t>
            </a:r>
          </a:p>
        </p:txBody>
      </p:sp>
      <p:sp>
        <p:nvSpPr>
          <p:cNvPr id="3" name="Text Placeholder 2">
            <a:extLst>
              <a:ext uri="{FF2B5EF4-FFF2-40B4-BE49-F238E27FC236}">
                <a16:creationId xmlns:a16="http://schemas.microsoft.com/office/drawing/2014/main" id="{C9D89503-86C2-4EE6-85A7-F1D427C8CE58}"/>
              </a:ext>
            </a:extLst>
          </p:cNvPr>
          <p:cNvSpPr>
            <a:spLocks noGrp="1"/>
          </p:cNvSpPr>
          <p:nvPr>
            <p:ph type="body" sz="quarter" idx="13"/>
          </p:nvPr>
        </p:nvSpPr>
        <p:spPr>
          <a:xfrm>
            <a:off x="609600" y="1200150"/>
            <a:ext cx="5569819" cy="4777956"/>
          </a:xfrm>
        </p:spPr>
        <p:txBody>
          <a:bodyPr/>
          <a:lstStyle/>
          <a:p>
            <a:endParaRPr lang="en-US" sz="1800" dirty="0"/>
          </a:p>
          <a:p>
            <a:r>
              <a:rPr lang="en-US" sz="1800" b="1" u="sng" dirty="0"/>
              <a:t>Chair</a:t>
            </a:r>
            <a:r>
              <a:rPr lang="en-US" sz="1800" dirty="0"/>
              <a:t>: Do any of the PGB members or our attending guests have any questions?</a:t>
            </a:r>
          </a:p>
          <a:p>
            <a:pPr marL="0" indent="0">
              <a:buNone/>
            </a:pPr>
            <a:endParaRPr lang="en-US" sz="1800" dirty="0"/>
          </a:p>
          <a:p>
            <a:r>
              <a:rPr lang="en-US" sz="1800" b="1" u="sng" dirty="0"/>
              <a:t>Chair: </a:t>
            </a:r>
            <a:r>
              <a:rPr lang="en-US" sz="1800" dirty="0"/>
              <a:t>Meeting Adjourned</a:t>
            </a:r>
          </a:p>
          <a:p>
            <a:endParaRPr lang="en-US" dirty="0"/>
          </a:p>
        </p:txBody>
      </p:sp>
      <p:sp>
        <p:nvSpPr>
          <p:cNvPr id="4" name="Slide Number Placeholder 3">
            <a:extLst>
              <a:ext uri="{FF2B5EF4-FFF2-40B4-BE49-F238E27FC236}">
                <a16:creationId xmlns:a16="http://schemas.microsoft.com/office/drawing/2014/main" id="{982457D9-D164-4BDA-B4AC-8F16259B1811}"/>
              </a:ext>
            </a:extLst>
          </p:cNvPr>
          <p:cNvSpPr>
            <a:spLocks noGrp="1"/>
          </p:cNvSpPr>
          <p:nvPr>
            <p:ph type="sldNum" sz="quarter" idx="4"/>
          </p:nvPr>
        </p:nvSpPr>
        <p:spPr/>
        <p:txBody>
          <a:bodyPr/>
          <a:lstStyle/>
          <a:p>
            <a:fld id="{6E6030FC-FB78-5E4D-92EA-5D9433591EA9}" type="slidenum">
              <a:rPr lang="en-US" smtClean="0"/>
              <a:pPr/>
              <a:t>41</a:t>
            </a:fld>
            <a:endParaRPr lang="en-US" dirty="0"/>
          </a:p>
        </p:txBody>
      </p:sp>
      <p:pic>
        <p:nvPicPr>
          <p:cNvPr id="5" name="Picture 4">
            <a:extLst>
              <a:ext uri="{FF2B5EF4-FFF2-40B4-BE49-F238E27FC236}">
                <a16:creationId xmlns:a16="http://schemas.microsoft.com/office/drawing/2014/main" id="{A8B7587C-4A97-477D-8732-64014A8540D3}"/>
              </a:ext>
            </a:extLst>
          </p:cNvPr>
          <p:cNvPicPr>
            <a:picLocks noChangeAspect="1"/>
          </p:cNvPicPr>
          <p:nvPr/>
        </p:nvPicPr>
        <p:blipFill>
          <a:blip r:embed="rId3"/>
          <a:stretch>
            <a:fillRect/>
          </a:stretch>
        </p:blipFill>
        <p:spPr>
          <a:xfrm>
            <a:off x="6880584" y="3311006"/>
            <a:ext cx="4000650" cy="2667100"/>
          </a:xfrm>
          <a:prstGeom prst="rect">
            <a:avLst/>
          </a:prstGeom>
        </p:spPr>
      </p:pic>
      <p:pic>
        <p:nvPicPr>
          <p:cNvPr id="6" name="Picture 5">
            <a:extLst>
              <a:ext uri="{FF2B5EF4-FFF2-40B4-BE49-F238E27FC236}">
                <a16:creationId xmlns:a16="http://schemas.microsoft.com/office/drawing/2014/main" id="{60DD1D09-9C40-4EF8-BA4D-DB563D37EEAB}"/>
              </a:ext>
            </a:extLst>
          </p:cNvPr>
          <p:cNvPicPr>
            <a:picLocks noChangeAspect="1"/>
          </p:cNvPicPr>
          <p:nvPr/>
        </p:nvPicPr>
        <p:blipFill>
          <a:blip r:embed="rId4"/>
          <a:stretch>
            <a:fillRect/>
          </a:stretch>
        </p:blipFill>
        <p:spPr>
          <a:xfrm>
            <a:off x="7658057" y="879894"/>
            <a:ext cx="2219325" cy="2143125"/>
          </a:xfrm>
          <a:prstGeom prst="rect">
            <a:avLst/>
          </a:prstGeom>
        </p:spPr>
      </p:pic>
    </p:spTree>
    <p:extLst>
      <p:ext uri="{BB962C8B-B14F-4D97-AF65-F5344CB8AC3E}">
        <p14:creationId xmlns:p14="http://schemas.microsoft.com/office/powerpoint/2010/main" val="2295383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8E77-DCCD-4443-A3C4-B84A102D7FDD}"/>
              </a:ext>
            </a:extLst>
          </p:cNvPr>
          <p:cNvSpPr>
            <a:spLocks noGrp="1"/>
          </p:cNvSpPr>
          <p:nvPr>
            <p:ph type="title"/>
          </p:nvPr>
        </p:nvSpPr>
        <p:spPr>
          <a:xfrm>
            <a:off x="609600" y="378335"/>
            <a:ext cx="10972800" cy="811358"/>
          </a:xfrm>
        </p:spPr>
        <p:txBody>
          <a:bodyPr/>
          <a:lstStyle/>
          <a:p>
            <a:r>
              <a:rPr lang="en-US" dirty="0"/>
              <a:t>Backups</a:t>
            </a:r>
          </a:p>
        </p:txBody>
      </p:sp>
      <p:sp>
        <p:nvSpPr>
          <p:cNvPr id="4" name="Slide Number Placeholder 3">
            <a:extLst>
              <a:ext uri="{FF2B5EF4-FFF2-40B4-BE49-F238E27FC236}">
                <a16:creationId xmlns:a16="http://schemas.microsoft.com/office/drawing/2014/main" id="{B2895841-1DC3-4EDD-AD39-4619C5A29C33}"/>
              </a:ext>
            </a:extLst>
          </p:cNvPr>
          <p:cNvSpPr>
            <a:spLocks noGrp="1"/>
          </p:cNvSpPr>
          <p:nvPr>
            <p:ph type="sldNum" sz="quarter" idx="4"/>
          </p:nvPr>
        </p:nvSpPr>
        <p:spPr/>
        <p:txBody>
          <a:bodyPr/>
          <a:lstStyle/>
          <a:p>
            <a:fld id="{6E6030FC-FB78-5E4D-92EA-5D9433591EA9}" type="slidenum">
              <a:rPr lang="en-US" smtClean="0"/>
              <a:pPr/>
              <a:t>42</a:t>
            </a:fld>
            <a:endParaRPr lang="en-US" dirty="0"/>
          </a:p>
        </p:txBody>
      </p:sp>
    </p:spTree>
    <p:extLst>
      <p:ext uri="{BB962C8B-B14F-4D97-AF65-F5344CB8AC3E}">
        <p14:creationId xmlns:p14="http://schemas.microsoft.com/office/powerpoint/2010/main" val="1991781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Slides Pending</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8" y="1199633"/>
            <a:ext cx="7588539" cy="250530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10000"/>
                  </a:schemeClr>
                </a:solidFill>
              </a:rPr>
              <a:t># 10 Agenda Update – Steve Sullivan</a:t>
            </a:r>
          </a:p>
          <a:p>
            <a:pPr marL="285750" indent="-285750">
              <a:buFont typeface="Arial" panose="020B0604020202020204" pitchFamily="34" charset="0"/>
              <a:buChar char="•"/>
            </a:pPr>
            <a:r>
              <a:rPr lang="en-US" dirty="0">
                <a:solidFill>
                  <a:schemeClr val="bg2">
                    <a:lumMod val="10000"/>
                  </a:schemeClr>
                </a:solidFill>
              </a:rPr>
              <a:t># 15 Q1 2024 Financials – Cathie Mayo</a:t>
            </a:r>
          </a:p>
          <a:p>
            <a:pPr marL="285750" indent="-285750">
              <a:buFont typeface="Arial" panose="020B0604020202020204" pitchFamily="34" charset="0"/>
              <a:buChar char="•"/>
            </a:pPr>
            <a:r>
              <a:rPr lang="en-US" dirty="0">
                <a:solidFill>
                  <a:schemeClr val="bg2">
                    <a:lumMod val="10000"/>
                  </a:schemeClr>
                </a:solidFill>
              </a:rPr>
              <a:t># 27 PS02 link and ZIP file (add to slide when available)</a:t>
            </a:r>
          </a:p>
          <a:p>
            <a:pPr marL="285750" indent="-285750">
              <a:buFont typeface="Arial" panose="020B0604020202020204" pitchFamily="34" charset="0"/>
              <a:buChar char="•"/>
            </a:pPr>
            <a:r>
              <a:rPr lang="en-US" dirty="0">
                <a:solidFill>
                  <a:schemeClr val="bg2">
                    <a:lumMod val="10000"/>
                  </a:schemeClr>
                </a:solidFill>
              </a:rPr>
              <a:t># 36 MEP - Aubrey</a:t>
            </a:r>
          </a:p>
        </p:txBody>
      </p:sp>
      <p:sp>
        <p:nvSpPr>
          <p:cNvPr id="3" name="TextBox 2">
            <a:extLst>
              <a:ext uri="{FF2B5EF4-FFF2-40B4-BE49-F238E27FC236}">
                <a16:creationId xmlns:a16="http://schemas.microsoft.com/office/drawing/2014/main" id="{B06EF513-15CD-5656-D8AB-9A9A20E1751D}"/>
              </a:ext>
            </a:extLst>
          </p:cNvPr>
          <p:cNvSpPr txBox="1"/>
          <p:nvPr/>
        </p:nvSpPr>
        <p:spPr>
          <a:xfrm>
            <a:off x="886968" y="4901184"/>
            <a:ext cx="907165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a:ea typeface="+mn-ea"/>
                <a:cs typeface="+mn-cs"/>
              </a:rPr>
              <a:t>Slides requested by this Thursday, 4 April to make it in the readahead, otherwise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Arial"/>
                <a:ea typeface="+mn-ea"/>
                <a:cs typeface="+mn-cs"/>
              </a:rPr>
              <a:t>NLT 10 April for 11 April PGB.</a:t>
            </a:r>
          </a:p>
        </p:txBody>
      </p:sp>
    </p:spTree>
    <p:extLst>
      <p:ext uri="{BB962C8B-B14F-4D97-AF65-F5344CB8AC3E}">
        <p14:creationId xmlns:p14="http://schemas.microsoft.com/office/powerpoint/2010/main" val="415777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BF867-FD01-BE16-52CF-2DA7C5A7DB18}"/>
              </a:ext>
            </a:extLst>
          </p:cNvPr>
          <p:cNvSpPr>
            <a:spLocks noGrp="1"/>
          </p:cNvSpPr>
          <p:nvPr>
            <p:ph type="title"/>
          </p:nvPr>
        </p:nvSpPr>
        <p:spPr/>
        <p:txBody>
          <a:bodyPr/>
          <a:lstStyle/>
          <a:p>
            <a:r>
              <a:rPr lang="en-US" dirty="0"/>
              <a:t>Facilities map</a:t>
            </a:r>
          </a:p>
        </p:txBody>
      </p:sp>
      <p:sp>
        <p:nvSpPr>
          <p:cNvPr id="4" name="Slide Number Placeholder 3">
            <a:extLst>
              <a:ext uri="{FF2B5EF4-FFF2-40B4-BE49-F238E27FC236}">
                <a16:creationId xmlns:a16="http://schemas.microsoft.com/office/drawing/2014/main" id="{973F010C-F6B6-DA58-0FC9-6710EE744E3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grpSp>
        <p:nvGrpSpPr>
          <p:cNvPr id="18" name="Group 17">
            <a:extLst>
              <a:ext uri="{FF2B5EF4-FFF2-40B4-BE49-F238E27FC236}">
                <a16:creationId xmlns:a16="http://schemas.microsoft.com/office/drawing/2014/main" id="{B31AEFC5-0BA3-71C0-27C3-87F81A6012B5}"/>
              </a:ext>
            </a:extLst>
          </p:cNvPr>
          <p:cNvGrpSpPr/>
          <p:nvPr/>
        </p:nvGrpSpPr>
        <p:grpSpPr>
          <a:xfrm>
            <a:off x="2630443" y="793954"/>
            <a:ext cx="9314079" cy="5788535"/>
            <a:chOff x="2529859" y="583288"/>
            <a:chExt cx="9314079" cy="5788535"/>
          </a:xfrm>
        </p:grpSpPr>
        <p:pic>
          <p:nvPicPr>
            <p:cNvPr id="6" name="Picture 5">
              <a:extLst>
                <a:ext uri="{FF2B5EF4-FFF2-40B4-BE49-F238E27FC236}">
                  <a16:creationId xmlns:a16="http://schemas.microsoft.com/office/drawing/2014/main" id="{908971E0-C1CB-22C8-68AE-3F8BC1FA2FA9}"/>
                </a:ext>
              </a:extLst>
            </p:cNvPr>
            <p:cNvPicPr>
              <a:picLocks noChangeAspect="1"/>
            </p:cNvPicPr>
            <p:nvPr/>
          </p:nvPicPr>
          <p:blipFill>
            <a:blip r:embed="rId2"/>
            <a:stretch>
              <a:fillRect/>
            </a:stretch>
          </p:blipFill>
          <p:spPr>
            <a:xfrm>
              <a:off x="2529859" y="583288"/>
              <a:ext cx="7679408" cy="5788535"/>
            </a:xfrm>
            <a:prstGeom prst="rect">
              <a:avLst/>
            </a:prstGeom>
          </p:spPr>
        </p:pic>
        <p:sp>
          <p:nvSpPr>
            <p:cNvPr id="7" name="Oval 6">
              <a:extLst>
                <a:ext uri="{FF2B5EF4-FFF2-40B4-BE49-F238E27FC236}">
                  <a16:creationId xmlns:a16="http://schemas.microsoft.com/office/drawing/2014/main" id="{48A1C651-B041-564E-97C8-846F86F91B48}"/>
                </a:ext>
              </a:extLst>
            </p:cNvPr>
            <p:cNvSpPr/>
            <p:nvPr/>
          </p:nvSpPr>
          <p:spPr bwMode="auto">
            <a:xfrm>
              <a:off x="3785616" y="4330260"/>
              <a:ext cx="2688336" cy="1373412"/>
            </a:xfrm>
            <a:prstGeom prst="ellipse">
              <a:avLst/>
            </a:prstGeom>
            <a:noFill/>
            <a:ln w="28575">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pic>
          <p:nvPicPr>
            <p:cNvPr id="8" name="Picture 7">
              <a:extLst>
                <a:ext uri="{FF2B5EF4-FFF2-40B4-BE49-F238E27FC236}">
                  <a16:creationId xmlns:a16="http://schemas.microsoft.com/office/drawing/2014/main" id="{69CF5A8B-39D8-1ED0-6F5A-1CC856E2906F}"/>
                </a:ext>
              </a:extLst>
            </p:cNvPr>
            <p:cNvPicPr>
              <a:picLocks noChangeAspect="1"/>
            </p:cNvPicPr>
            <p:nvPr/>
          </p:nvPicPr>
          <p:blipFill>
            <a:blip r:embed="rId3"/>
            <a:stretch>
              <a:fillRect/>
            </a:stretch>
          </p:blipFill>
          <p:spPr>
            <a:xfrm>
              <a:off x="6965313" y="4382941"/>
              <a:ext cx="1216152" cy="1268051"/>
            </a:xfrm>
            <a:prstGeom prst="rect">
              <a:avLst/>
            </a:prstGeom>
          </p:spPr>
        </p:pic>
        <p:pic>
          <p:nvPicPr>
            <p:cNvPr id="9" name="Picture 8">
              <a:extLst>
                <a:ext uri="{FF2B5EF4-FFF2-40B4-BE49-F238E27FC236}">
                  <a16:creationId xmlns:a16="http://schemas.microsoft.com/office/drawing/2014/main" id="{2CA93BE6-F135-513C-0855-42C92BBE5720}"/>
                </a:ext>
              </a:extLst>
            </p:cNvPr>
            <p:cNvPicPr>
              <a:picLocks noChangeAspect="1"/>
            </p:cNvPicPr>
            <p:nvPr/>
          </p:nvPicPr>
          <p:blipFill>
            <a:blip r:embed="rId3"/>
            <a:stretch>
              <a:fillRect/>
            </a:stretch>
          </p:blipFill>
          <p:spPr>
            <a:xfrm>
              <a:off x="5872001" y="1885916"/>
              <a:ext cx="1661975" cy="1113511"/>
            </a:xfrm>
            <a:prstGeom prst="rect">
              <a:avLst/>
            </a:prstGeom>
          </p:spPr>
        </p:pic>
        <p:sp>
          <p:nvSpPr>
            <p:cNvPr id="10" name="TextBox 9">
              <a:extLst>
                <a:ext uri="{FF2B5EF4-FFF2-40B4-BE49-F238E27FC236}">
                  <a16:creationId xmlns:a16="http://schemas.microsoft.com/office/drawing/2014/main" id="{518BD9FC-C6C0-E200-1564-D3DF997E16B4}"/>
                </a:ext>
              </a:extLst>
            </p:cNvPr>
            <p:cNvSpPr txBox="1"/>
            <p:nvPr/>
          </p:nvSpPr>
          <p:spPr>
            <a:xfrm>
              <a:off x="3972148" y="3968223"/>
              <a:ext cx="27109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Sponsor/vendor displays</a:t>
              </a:r>
            </a:p>
          </p:txBody>
        </p:sp>
        <p:sp>
          <p:nvSpPr>
            <p:cNvPr id="11" name="TextBox 10">
              <a:extLst>
                <a:ext uri="{FF2B5EF4-FFF2-40B4-BE49-F238E27FC236}">
                  <a16:creationId xmlns:a16="http://schemas.microsoft.com/office/drawing/2014/main" id="{877337A4-B9D5-7693-721A-196E930554AB}"/>
                </a:ext>
              </a:extLst>
            </p:cNvPr>
            <p:cNvSpPr txBox="1"/>
            <p:nvPr/>
          </p:nvSpPr>
          <p:spPr>
            <a:xfrm>
              <a:off x="6161686" y="1591007"/>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Breakout</a:t>
              </a:r>
            </a:p>
          </p:txBody>
        </p:sp>
        <p:sp>
          <p:nvSpPr>
            <p:cNvPr id="12" name="TextBox 11">
              <a:extLst>
                <a:ext uri="{FF2B5EF4-FFF2-40B4-BE49-F238E27FC236}">
                  <a16:creationId xmlns:a16="http://schemas.microsoft.com/office/drawing/2014/main" id="{7633DF93-BF1B-9884-DC1A-71E75A476C85}"/>
                </a:ext>
              </a:extLst>
            </p:cNvPr>
            <p:cNvSpPr txBox="1"/>
            <p:nvPr/>
          </p:nvSpPr>
          <p:spPr>
            <a:xfrm>
              <a:off x="7019391" y="5082327"/>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Breakout</a:t>
              </a:r>
            </a:p>
          </p:txBody>
        </p:sp>
        <p:sp>
          <p:nvSpPr>
            <p:cNvPr id="16" name="Arrow: Right 15">
              <a:extLst>
                <a:ext uri="{FF2B5EF4-FFF2-40B4-BE49-F238E27FC236}">
                  <a16:creationId xmlns:a16="http://schemas.microsoft.com/office/drawing/2014/main" id="{AFF65497-E872-A609-60D7-09970CEBF35B}"/>
                </a:ext>
              </a:extLst>
            </p:cNvPr>
            <p:cNvSpPr/>
            <p:nvPr/>
          </p:nvSpPr>
          <p:spPr bwMode="auto">
            <a:xfrm rot="9585118">
              <a:off x="7885334" y="3567794"/>
              <a:ext cx="2573739" cy="280955"/>
            </a:xfrm>
            <a:prstGeom prst="rightArrow">
              <a:avLst/>
            </a:prstGeom>
            <a:gradFill>
              <a:gsLst>
                <a:gs pos="0">
                  <a:srgbClr val="9EB3B6">
                    <a:alpha val="50000"/>
                  </a:srgbClr>
                </a:gs>
                <a:gs pos="100000">
                  <a:schemeClr val="bg1"/>
                </a:gs>
              </a:gsLst>
            </a:gradFill>
            <a:ln>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
          <p:nvSpPr>
            <p:cNvPr id="17" name="TextBox 16">
              <a:extLst>
                <a:ext uri="{FF2B5EF4-FFF2-40B4-BE49-F238E27FC236}">
                  <a16:creationId xmlns:a16="http://schemas.microsoft.com/office/drawing/2014/main" id="{B78DD297-4246-1BE3-AB6F-CF6BE19B4034}"/>
                </a:ext>
              </a:extLst>
            </p:cNvPr>
            <p:cNvSpPr txBox="1"/>
            <p:nvPr/>
          </p:nvSpPr>
          <p:spPr>
            <a:xfrm>
              <a:off x="10428166" y="3059668"/>
              <a:ext cx="14157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Registration</a:t>
              </a:r>
            </a:p>
          </p:txBody>
        </p:sp>
      </p:grpSp>
    </p:spTree>
    <p:extLst>
      <p:ext uri="{BB962C8B-B14F-4D97-AF65-F5344CB8AC3E}">
        <p14:creationId xmlns:p14="http://schemas.microsoft.com/office/powerpoint/2010/main" val="4031679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0FAA96-C5F4-9D0C-6DEA-BE26C5191B61}"/>
              </a:ext>
            </a:extLst>
          </p:cNvPr>
          <p:cNvSpPr>
            <a:spLocks noGrp="1"/>
          </p:cNvSpPr>
          <p:nvPr>
            <p:ph type="sldNum" sz="quarter" idx="4"/>
          </p:nvPr>
        </p:nvSpPr>
        <p:spPr/>
        <p:txBody>
          <a:bodyPr/>
          <a:lstStyle/>
          <a:p>
            <a:fld id="{6E6030FC-FB78-5E4D-92EA-5D9433591EA9}" type="slidenum">
              <a:rPr lang="en-US" smtClean="0"/>
              <a:pPr/>
              <a:t>45</a:t>
            </a:fld>
            <a:endParaRPr lang="en-US" dirty="0"/>
          </a:p>
        </p:txBody>
      </p:sp>
      <p:sp>
        <p:nvSpPr>
          <p:cNvPr id="16" name="Title 15">
            <a:extLst>
              <a:ext uri="{FF2B5EF4-FFF2-40B4-BE49-F238E27FC236}">
                <a16:creationId xmlns:a16="http://schemas.microsoft.com/office/drawing/2014/main" id="{4A1F8BD7-94A1-4A67-5768-37396679D289}"/>
              </a:ext>
            </a:extLst>
          </p:cNvPr>
          <p:cNvSpPr>
            <a:spLocks noGrp="1"/>
          </p:cNvSpPr>
          <p:nvPr>
            <p:ph type="title"/>
          </p:nvPr>
        </p:nvSpPr>
        <p:spPr/>
        <p:txBody>
          <a:bodyPr/>
          <a:lstStyle/>
          <a:p>
            <a:r>
              <a:rPr lang="en-US" dirty="0"/>
              <a:t>Cost breakout – facilities npc</a:t>
            </a:r>
          </a:p>
        </p:txBody>
      </p:sp>
      <p:pic>
        <p:nvPicPr>
          <p:cNvPr id="18" name="Picture 17">
            <a:extLst>
              <a:ext uri="{FF2B5EF4-FFF2-40B4-BE49-F238E27FC236}">
                <a16:creationId xmlns:a16="http://schemas.microsoft.com/office/drawing/2014/main" id="{B1299436-50E4-E4F2-6960-A2D1712B315A}"/>
              </a:ext>
            </a:extLst>
          </p:cNvPr>
          <p:cNvPicPr>
            <a:picLocks noChangeAspect="1"/>
          </p:cNvPicPr>
          <p:nvPr/>
        </p:nvPicPr>
        <p:blipFill>
          <a:blip r:embed="rId3"/>
          <a:stretch>
            <a:fillRect/>
          </a:stretch>
        </p:blipFill>
        <p:spPr>
          <a:xfrm>
            <a:off x="508000" y="1882969"/>
            <a:ext cx="10535920" cy="1546031"/>
          </a:xfrm>
          <a:prstGeom prst="rect">
            <a:avLst/>
          </a:prstGeom>
        </p:spPr>
      </p:pic>
    </p:spTree>
    <p:extLst>
      <p:ext uri="{BB962C8B-B14F-4D97-AF65-F5344CB8AC3E}">
        <p14:creationId xmlns:p14="http://schemas.microsoft.com/office/powerpoint/2010/main" val="26186915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0FAA96-C5F4-9D0C-6DEA-BE26C5191B61}"/>
              </a:ext>
            </a:extLst>
          </p:cNvPr>
          <p:cNvSpPr>
            <a:spLocks noGrp="1"/>
          </p:cNvSpPr>
          <p:nvPr>
            <p:ph type="sldNum" sz="quarter" idx="4"/>
          </p:nvPr>
        </p:nvSpPr>
        <p:spPr/>
        <p:txBody>
          <a:bodyPr/>
          <a:lstStyle/>
          <a:p>
            <a:fld id="{6E6030FC-FB78-5E4D-92EA-5D9433591EA9}" type="slidenum">
              <a:rPr lang="en-US" smtClean="0"/>
              <a:pPr/>
              <a:t>46</a:t>
            </a:fld>
            <a:endParaRPr lang="en-US" dirty="0"/>
          </a:p>
        </p:txBody>
      </p:sp>
      <p:sp>
        <p:nvSpPr>
          <p:cNvPr id="16" name="Title 15">
            <a:extLst>
              <a:ext uri="{FF2B5EF4-FFF2-40B4-BE49-F238E27FC236}">
                <a16:creationId xmlns:a16="http://schemas.microsoft.com/office/drawing/2014/main" id="{4A1F8BD7-94A1-4A67-5768-37396679D289}"/>
              </a:ext>
            </a:extLst>
          </p:cNvPr>
          <p:cNvSpPr>
            <a:spLocks noGrp="1"/>
          </p:cNvSpPr>
          <p:nvPr>
            <p:ph type="title"/>
          </p:nvPr>
        </p:nvSpPr>
        <p:spPr/>
        <p:txBody>
          <a:bodyPr/>
          <a:lstStyle/>
          <a:p>
            <a:r>
              <a:rPr lang="en-US" dirty="0"/>
              <a:t>Reveal agenda (day 1, 18 feb 2025)</a:t>
            </a:r>
          </a:p>
        </p:txBody>
      </p:sp>
      <p:pic>
        <p:nvPicPr>
          <p:cNvPr id="6" name="Picture 5">
            <a:extLst>
              <a:ext uri="{FF2B5EF4-FFF2-40B4-BE49-F238E27FC236}">
                <a16:creationId xmlns:a16="http://schemas.microsoft.com/office/drawing/2014/main" id="{AEC27123-1E3A-6FBE-FA39-A90A08B51F83}"/>
              </a:ext>
            </a:extLst>
          </p:cNvPr>
          <p:cNvPicPr>
            <a:picLocks noChangeAspect="1"/>
          </p:cNvPicPr>
          <p:nvPr/>
        </p:nvPicPr>
        <p:blipFill>
          <a:blip r:embed="rId3"/>
          <a:stretch>
            <a:fillRect/>
          </a:stretch>
        </p:blipFill>
        <p:spPr>
          <a:xfrm>
            <a:off x="1754909" y="1902690"/>
            <a:ext cx="8379024" cy="4129103"/>
          </a:xfrm>
          <a:prstGeom prst="rect">
            <a:avLst/>
          </a:prstGeom>
        </p:spPr>
      </p:pic>
      <p:sp>
        <p:nvSpPr>
          <p:cNvPr id="10" name="TextBox 9">
            <a:extLst>
              <a:ext uri="{FF2B5EF4-FFF2-40B4-BE49-F238E27FC236}">
                <a16:creationId xmlns:a16="http://schemas.microsoft.com/office/drawing/2014/main" id="{D683F3CF-E291-3782-A993-CBD23445739D}"/>
              </a:ext>
            </a:extLst>
          </p:cNvPr>
          <p:cNvSpPr txBox="1"/>
          <p:nvPr/>
        </p:nvSpPr>
        <p:spPr>
          <a:xfrm>
            <a:off x="424443" y="793954"/>
            <a:ext cx="11453091" cy="1015663"/>
          </a:xfrm>
          <a:prstGeom prst="rect">
            <a:avLst/>
          </a:prstGeom>
          <a:noFill/>
        </p:spPr>
        <p:txBody>
          <a:bodyPr wrap="square">
            <a:spAutoFit/>
          </a:bodyPr>
          <a:lstStyle/>
          <a:p>
            <a:pPr marL="0" marR="0"/>
            <a:r>
              <a:rPr lang="en-US" sz="2400" b="1" i="1" dirty="0">
                <a:effectLst/>
                <a:latin typeface="Times New Roman" panose="02020603050405020304" pitchFamily="18" charset="0"/>
                <a:ea typeface="Times New Roman" panose="02020603050405020304" pitchFamily="18" charset="0"/>
              </a:rPr>
              <a:t>NIEMOpen Reveal: Data Standard, Redefining the International Information Landscape</a:t>
            </a:r>
            <a:endParaRPr lang="en-US" sz="2400" b="1" dirty="0">
              <a:effectLst/>
              <a:latin typeface="Times New Roman" panose="02020603050405020304" pitchFamily="18" charset="0"/>
              <a:ea typeface="Times New Roman" panose="02020603050405020304" pitchFamily="18" charset="0"/>
            </a:endParaRPr>
          </a:p>
          <a:p>
            <a:pPr marL="342900" marR="0" lvl="0" indent="-342900">
              <a:buSzPts val="1000"/>
              <a:buFont typeface="Symbol" panose="05050102010706020507" pitchFamily="18" charset="2"/>
              <a:buChar char=""/>
              <a:tabLst>
                <a:tab pos="457200" algn="l"/>
              </a:tabLst>
            </a:pPr>
            <a:r>
              <a:rPr lang="en-US" sz="1200" dirty="0">
                <a:effectLst/>
                <a:latin typeface="Arial" panose="020B0604020202020204" pitchFamily="34" charset="0"/>
                <a:ea typeface="Times New Roman" panose="02020603050405020304" pitchFamily="18" charset="0"/>
              </a:rPr>
              <a:t>Holeman Lounge - Track 2 -- set for either 80 classroom or 100 theatre (or mixture)</a:t>
            </a:r>
            <a:br>
              <a:rPr lang="en-US" sz="1200" dirty="0">
                <a:effectLst/>
                <a:latin typeface="Arial" panose="020B0604020202020204" pitchFamily="34" charset="0"/>
                <a:ea typeface="Times New Roman" panose="02020603050405020304" pitchFamily="18" charset="0"/>
              </a:rPr>
            </a:br>
            <a:r>
              <a:rPr lang="en-US" sz="1200" dirty="0">
                <a:effectLst/>
                <a:latin typeface="Arial" panose="020B0604020202020204" pitchFamily="34" charset="0"/>
                <a:ea typeface="Times New Roman" panose="02020603050405020304" pitchFamily="18" charset="0"/>
              </a:rPr>
              <a:t>Conference Rooms (Murrow-White-Lisagor) - Track 3 -- set either 76 classroom or 110 theatre (or mixture)</a:t>
            </a:r>
            <a:endParaRPr lang="en-US" sz="1200" dirty="0">
              <a:effectLst/>
              <a:latin typeface="Times New Roman" panose="02020603050405020304" pitchFamily="18" charset="0"/>
              <a:ea typeface="Times New Roman" panose="02020603050405020304" pitchFamily="18" charset="0"/>
            </a:endParaRPr>
          </a:p>
          <a:p>
            <a:pPr marL="342900" marR="0" lvl="0" indent="-342900">
              <a:buSzPts val="1000"/>
              <a:buFont typeface="Symbol" panose="05050102010706020507" pitchFamily="18" charset="2"/>
              <a:buChar char=""/>
              <a:tabLst>
                <a:tab pos="457200" algn="l"/>
              </a:tabLst>
            </a:pPr>
            <a:r>
              <a:rPr lang="en-US" sz="1200" dirty="0">
                <a:effectLst/>
                <a:latin typeface="Arial" panose="020B0604020202020204" pitchFamily="34" charset="0"/>
                <a:ea typeface="Times New Roman" panose="02020603050405020304" pitchFamily="18" charset="0"/>
              </a:rPr>
              <a:t>First Amendment Lounge - Backup for tabletops, Reception space</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155512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0FAA96-C5F4-9D0C-6DEA-BE26C5191B61}"/>
              </a:ext>
            </a:extLst>
          </p:cNvPr>
          <p:cNvSpPr>
            <a:spLocks noGrp="1"/>
          </p:cNvSpPr>
          <p:nvPr>
            <p:ph type="sldNum" sz="quarter" idx="4"/>
          </p:nvPr>
        </p:nvSpPr>
        <p:spPr/>
        <p:txBody>
          <a:bodyPr/>
          <a:lstStyle/>
          <a:p>
            <a:fld id="{6E6030FC-FB78-5E4D-92EA-5D9433591EA9}" type="slidenum">
              <a:rPr lang="en-US" smtClean="0"/>
              <a:pPr/>
              <a:t>47</a:t>
            </a:fld>
            <a:endParaRPr lang="en-US" dirty="0"/>
          </a:p>
        </p:txBody>
      </p:sp>
      <p:sp>
        <p:nvSpPr>
          <p:cNvPr id="16" name="Title 15">
            <a:extLst>
              <a:ext uri="{FF2B5EF4-FFF2-40B4-BE49-F238E27FC236}">
                <a16:creationId xmlns:a16="http://schemas.microsoft.com/office/drawing/2014/main" id="{4A1F8BD7-94A1-4A67-5768-37396679D289}"/>
              </a:ext>
            </a:extLst>
          </p:cNvPr>
          <p:cNvSpPr>
            <a:spLocks noGrp="1"/>
          </p:cNvSpPr>
          <p:nvPr>
            <p:ph type="title"/>
          </p:nvPr>
        </p:nvSpPr>
        <p:spPr/>
        <p:txBody>
          <a:bodyPr/>
          <a:lstStyle/>
          <a:p>
            <a:r>
              <a:rPr lang="en-US" dirty="0"/>
              <a:t>Reveal agenda (day 1, 18 feb 2025)</a:t>
            </a:r>
          </a:p>
        </p:txBody>
      </p:sp>
      <p:pic>
        <p:nvPicPr>
          <p:cNvPr id="2" name="Picture 1">
            <a:extLst>
              <a:ext uri="{FF2B5EF4-FFF2-40B4-BE49-F238E27FC236}">
                <a16:creationId xmlns:a16="http://schemas.microsoft.com/office/drawing/2014/main" id="{2F4D8B90-5036-9E5C-4EF1-C4740E875E92}"/>
              </a:ext>
            </a:extLst>
          </p:cNvPr>
          <p:cNvPicPr>
            <a:picLocks noChangeAspect="1"/>
          </p:cNvPicPr>
          <p:nvPr/>
        </p:nvPicPr>
        <p:blipFill>
          <a:blip r:embed="rId3"/>
          <a:stretch>
            <a:fillRect/>
          </a:stretch>
        </p:blipFill>
        <p:spPr>
          <a:xfrm>
            <a:off x="1386794" y="1537571"/>
            <a:ext cx="9418412" cy="2484199"/>
          </a:xfrm>
          <a:prstGeom prst="rect">
            <a:avLst/>
          </a:prstGeom>
        </p:spPr>
      </p:pic>
    </p:spTree>
    <p:extLst>
      <p:ext uri="{BB962C8B-B14F-4D97-AF65-F5344CB8AC3E}">
        <p14:creationId xmlns:p14="http://schemas.microsoft.com/office/powerpoint/2010/main" val="3869244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0FAA96-C5F4-9D0C-6DEA-BE26C5191B61}"/>
              </a:ext>
            </a:extLst>
          </p:cNvPr>
          <p:cNvSpPr>
            <a:spLocks noGrp="1"/>
          </p:cNvSpPr>
          <p:nvPr>
            <p:ph type="sldNum" sz="quarter" idx="4"/>
          </p:nvPr>
        </p:nvSpPr>
        <p:spPr/>
        <p:txBody>
          <a:bodyPr/>
          <a:lstStyle/>
          <a:p>
            <a:fld id="{6E6030FC-FB78-5E4D-92EA-5D9433591EA9}" type="slidenum">
              <a:rPr lang="en-US" smtClean="0"/>
              <a:pPr/>
              <a:t>48</a:t>
            </a:fld>
            <a:endParaRPr lang="en-US" dirty="0"/>
          </a:p>
        </p:txBody>
      </p:sp>
      <p:sp>
        <p:nvSpPr>
          <p:cNvPr id="16" name="Title 15">
            <a:extLst>
              <a:ext uri="{FF2B5EF4-FFF2-40B4-BE49-F238E27FC236}">
                <a16:creationId xmlns:a16="http://schemas.microsoft.com/office/drawing/2014/main" id="{4A1F8BD7-94A1-4A67-5768-37396679D289}"/>
              </a:ext>
            </a:extLst>
          </p:cNvPr>
          <p:cNvSpPr>
            <a:spLocks noGrp="1"/>
          </p:cNvSpPr>
          <p:nvPr>
            <p:ph type="title"/>
          </p:nvPr>
        </p:nvSpPr>
        <p:spPr/>
        <p:txBody>
          <a:bodyPr/>
          <a:lstStyle/>
          <a:p>
            <a:r>
              <a:rPr lang="en-US" dirty="0"/>
              <a:t>Reveal agenda (day 1, 18 feb 2025)</a:t>
            </a:r>
          </a:p>
        </p:txBody>
      </p:sp>
      <p:pic>
        <p:nvPicPr>
          <p:cNvPr id="3" name="Picture 2">
            <a:extLst>
              <a:ext uri="{FF2B5EF4-FFF2-40B4-BE49-F238E27FC236}">
                <a16:creationId xmlns:a16="http://schemas.microsoft.com/office/drawing/2014/main" id="{DC0D8DAE-6078-963E-A17C-47F6CA8149D0}"/>
              </a:ext>
            </a:extLst>
          </p:cNvPr>
          <p:cNvPicPr>
            <a:picLocks noChangeAspect="1"/>
          </p:cNvPicPr>
          <p:nvPr/>
        </p:nvPicPr>
        <p:blipFill>
          <a:blip r:embed="rId3"/>
          <a:stretch>
            <a:fillRect/>
          </a:stretch>
        </p:blipFill>
        <p:spPr>
          <a:xfrm>
            <a:off x="1111355" y="906777"/>
            <a:ext cx="9821507" cy="5395428"/>
          </a:xfrm>
          <a:prstGeom prst="rect">
            <a:avLst/>
          </a:prstGeom>
        </p:spPr>
      </p:pic>
    </p:spTree>
    <p:extLst>
      <p:ext uri="{BB962C8B-B14F-4D97-AF65-F5344CB8AC3E}">
        <p14:creationId xmlns:p14="http://schemas.microsoft.com/office/powerpoint/2010/main" val="13699585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0FAA96-C5F4-9D0C-6DEA-BE26C5191B61}"/>
              </a:ext>
            </a:extLst>
          </p:cNvPr>
          <p:cNvSpPr>
            <a:spLocks noGrp="1"/>
          </p:cNvSpPr>
          <p:nvPr>
            <p:ph type="sldNum" sz="quarter" idx="4"/>
          </p:nvPr>
        </p:nvSpPr>
        <p:spPr/>
        <p:txBody>
          <a:bodyPr/>
          <a:lstStyle/>
          <a:p>
            <a:fld id="{6E6030FC-FB78-5E4D-92EA-5D9433591EA9}" type="slidenum">
              <a:rPr lang="en-US" smtClean="0"/>
              <a:pPr/>
              <a:t>49</a:t>
            </a:fld>
            <a:endParaRPr lang="en-US" dirty="0"/>
          </a:p>
        </p:txBody>
      </p:sp>
      <p:sp>
        <p:nvSpPr>
          <p:cNvPr id="16" name="Title 15">
            <a:extLst>
              <a:ext uri="{FF2B5EF4-FFF2-40B4-BE49-F238E27FC236}">
                <a16:creationId xmlns:a16="http://schemas.microsoft.com/office/drawing/2014/main" id="{4A1F8BD7-94A1-4A67-5768-37396679D289}"/>
              </a:ext>
            </a:extLst>
          </p:cNvPr>
          <p:cNvSpPr>
            <a:spLocks noGrp="1"/>
          </p:cNvSpPr>
          <p:nvPr>
            <p:ph type="title"/>
          </p:nvPr>
        </p:nvSpPr>
        <p:spPr/>
        <p:txBody>
          <a:bodyPr/>
          <a:lstStyle/>
          <a:p>
            <a:r>
              <a:rPr lang="en-US" dirty="0"/>
              <a:t>Reveal agenda (day 1, 18 feb 2025)</a:t>
            </a:r>
          </a:p>
        </p:txBody>
      </p:sp>
      <p:pic>
        <p:nvPicPr>
          <p:cNvPr id="5" name="Picture 4">
            <a:extLst>
              <a:ext uri="{FF2B5EF4-FFF2-40B4-BE49-F238E27FC236}">
                <a16:creationId xmlns:a16="http://schemas.microsoft.com/office/drawing/2014/main" id="{30437D71-28C1-C5F9-E79F-1F83415CF57B}"/>
              </a:ext>
            </a:extLst>
          </p:cNvPr>
          <p:cNvPicPr>
            <a:picLocks noChangeAspect="1"/>
          </p:cNvPicPr>
          <p:nvPr/>
        </p:nvPicPr>
        <p:blipFill>
          <a:blip r:embed="rId3"/>
          <a:stretch>
            <a:fillRect/>
          </a:stretch>
        </p:blipFill>
        <p:spPr>
          <a:xfrm>
            <a:off x="1056486" y="1565275"/>
            <a:ext cx="9921563" cy="3480076"/>
          </a:xfrm>
          <a:prstGeom prst="rect">
            <a:avLst/>
          </a:prstGeom>
        </p:spPr>
      </p:pic>
    </p:spTree>
    <p:extLst>
      <p:ext uri="{BB962C8B-B14F-4D97-AF65-F5344CB8AC3E}">
        <p14:creationId xmlns:p14="http://schemas.microsoft.com/office/powerpoint/2010/main" val="12452641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BD93-D064-4C02-BD26-ABFA58C2C7ED}"/>
              </a:ext>
            </a:extLst>
          </p:cNvPr>
          <p:cNvSpPr>
            <a:spLocks noGrp="1"/>
          </p:cNvSpPr>
          <p:nvPr>
            <p:ph type="title"/>
          </p:nvPr>
        </p:nvSpPr>
        <p:spPr>
          <a:xfrm>
            <a:off x="664589" y="474257"/>
            <a:ext cx="10972800" cy="811358"/>
          </a:xfrm>
        </p:spPr>
        <p:txBody>
          <a:bodyPr/>
          <a:lstStyle/>
          <a:p>
            <a:r>
              <a:rPr lang="en-US" dirty="0"/>
              <a:t>Note taker</a:t>
            </a:r>
          </a:p>
        </p:txBody>
      </p:sp>
      <p:sp>
        <p:nvSpPr>
          <p:cNvPr id="4" name="Slide Number Placeholder 3">
            <a:extLst>
              <a:ext uri="{FF2B5EF4-FFF2-40B4-BE49-F238E27FC236}">
                <a16:creationId xmlns:a16="http://schemas.microsoft.com/office/drawing/2014/main" id="{08250FE4-3B5B-4B27-92DC-82799EA944F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Box 4">
            <a:extLst>
              <a:ext uri="{FF2B5EF4-FFF2-40B4-BE49-F238E27FC236}">
                <a16:creationId xmlns:a16="http://schemas.microsoft.com/office/drawing/2014/main" id="{93907F8A-0396-47F4-A202-E5B9388B7D56}"/>
              </a:ext>
            </a:extLst>
          </p:cNvPr>
          <p:cNvSpPr txBox="1"/>
          <p:nvPr/>
        </p:nvSpPr>
        <p:spPr>
          <a:xfrm>
            <a:off x="661932" y="1048751"/>
            <a:ext cx="1019754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The PGB Executive Session is being recorded on MS TEAMS. A link to the recording will be provided and meeting minutes will be posted on the NIEMOpen Git Repo once approved: </a:t>
            </a: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hlinkClick r:id="rId2"/>
              </a:rPr>
              <a:t>https://github.com/niemopen/oasis-open-project/tree/main/pgb-meeting-minutes</a:t>
            </a: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sp>
        <p:nvSpPr>
          <p:cNvPr id="6" name="TextBox 5">
            <a:extLst>
              <a:ext uri="{FF2B5EF4-FFF2-40B4-BE49-F238E27FC236}">
                <a16:creationId xmlns:a16="http://schemas.microsoft.com/office/drawing/2014/main" id="{56602E0D-D725-43B5-A5B7-9E94EB99D8C7}"/>
              </a:ext>
            </a:extLst>
          </p:cNvPr>
          <p:cNvSpPr txBox="1"/>
          <p:nvPr/>
        </p:nvSpPr>
        <p:spPr>
          <a:xfrm>
            <a:off x="765313" y="2398874"/>
            <a:ext cx="4820478" cy="38472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EEECE1">
                    <a:lumMod val="10000"/>
                  </a:srgbClr>
                </a:solidFill>
                <a:effectLst/>
                <a:uLnTx/>
                <a:uFillTx/>
                <a:latin typeface="Arial"/>
                <a:ea typeface="+mn-ea"/>
                <a:cs typeface="+mn-cs"/>
              </a:rPr>
              <a:t>Meeting support, note takers: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Aubrey Beach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3"/>
              </a:rPr>
              <a:t>aubrey.l.beach.ctr@mail.mil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Shunda Louis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4"/>
              </a:rPr>
              <a:t>shunda.r.louis.ctr@mail.mil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Stephen Sullivan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5"/>
              </a:rPr>
              <a:t>stephen.m.sullivan14.ctr@mail.mil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pic>
        <p:nvPicPr>
          <p:cNvPr id="7" name="Picture 6" descr="A picture containing person, person, necktie, outdoor&#10;&#10;Description automatically generated">
            <a:extLst>
              <a:ext uri="{FF2B5EF4-FFF2-40B4-BE49-F238E27FC236}">
                <a16:creationId xmlns:a16="http://schemas.microsoft.com/office/drawing/2014/main" id="{87788F31-26BD-4BC2-A6C6-AC01A1245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8776" y="2785533"/>
            <a:ext cx="1828516" cy="1769532"/>
          </a:xfrm>
          <a:prstGeom prst="rect">
            <a:avLst/>
          </a:prstGeom>
        </p:spPr>
      </p:pic>
      <p:pic>
        <p:nvPicPr>
          <p:cNvPr id="9" name="Picture 8" descr="A person wearing glasses&#10;&#10;Description automatically generated with medium confidence">
            <a:extLst>
              <a:ext uri="{FF2B5EF4-FFF2-40B4-BE49-F238E27FC236}">
                <a16:creationId xmlns:a16="http://schemas.microsoft.com/office/drawing/2014/main" id="{954E2FCC-26C9-4E67-A80D-1D0C97203D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864" y="4682295"/>
            <a:ext cx="2038261" cy="1528695"/>
          </a:xfrm>
          <a:prstGeom prst="rect">
            <a:avLst/>
          </a:prstGeom>
        </p:spPr>
      </p:pic>
      <p:pic>
        <p:nvPicPr>
          <p:cNvPr id="10" name="Picture 9">
            <a:extLst>
              <a:ext uri="{FF2B5EF4-FFF2-40B4-BE49-F238E27FC236}">
                <a16:creationId xmlns:a16="http://schemas.microsoft.com/office/drawing/2014/main" id="{5C3417D9-CA66-47EB-AEE7-C0765E64F7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9531" y="3877051"/>
            <a:ext cx="1828516" cy="1846524"/>
          </a:xfrm>
          <a:prstGeom prst="rect">
            <a:avLst/>
          </a:prstGeom>
        </p:spPr>
      </p:pic>
    </p:spTree>
    <p:extLst>
      <p:ext uri="{BB962C8B-B14F-4D97-AF65-F5344CB8AC3E}">
        <p14:creationId xmlns:p14="http://schemas.microsoft.com/office/powerpoint/2010/main" val="29382660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0FAA96-C5F4-9D0C-6DEA-BE26C5191B61}"/>
              </a:ext>
            </a:extLst>
          </p:cNvPr>
          <p:cNvSpPr>
            <a:spLocks noGrp="1"/>
          </p:cNvSpPr>
          <p:nvPr>
            <p:ph type="sldNum" sz="quarter" idx="4"/>
          </p:nvPr>
        </p:nvSpPr>
        <p:spPr/>
        <p:txBody>
          <a:bodyPr/>
          <a:lstStyle/>
          <a:p>
            <a:fld id="{6E6030FC-FB78-5E4D-92EA-5D9433591EA9}" type="slidenum">
              <a:rPr lang="en-US" smtClean="0"/>
              <a:pPr/>
              <a:t>50</a:t>
            </a:fld>
            <a:endParaRPr lang="en-US" dirty="0"/>
          </a:p>
        </p:txBody>
      </p:sp>
      <p:sp>
        <p:nvSpPr>
          <p:cNvPr id="16" name="Title 15">
            <a:extLst>
              <a:ext uri="{FF2B5EF4-FFF2-40B4-BE49-F238E27FC236}">
                <a16:creationId xmlns:a16="http://schemas.microsoft.com/office/drawing/2014/main" id="{4A1F8BD7-94A1-4A67-5768-37396679D289}"/>
              </a:ext>
            </a:extLst>
          </p:cNvPr>
          <p:cNvSpPr>
            <a:spLocks noGrp="1"/>
          </p:cNvSpPr>
          <p:nvPr>
            <p:ph type="title"/>
          </p:nvPr>
        </p:nvSpPr>
        <p:spPr/>
        <p:txBody>
          <a:bodyPr/>
          <a:lstStyle/>
          <a:p>
            <a:r>
              <a:rPr lang="en-US" dirty="0"/>
              <a:t>Reveal agenda (day 2, 19 feb 2025)</a:t>
            </a:r>
          </a:p>
        </p:txBody>
      </p:sp>
      <p:pic>
        <p:nvPicPr>
          <p:cNvPr id="7" name="Picture 6">
            <a:extLst>
              <a:ext uri="{FF2B5EF4-FFF2-40B4-BE49-F238E27FC236}">
                <a16:creationId xmlns:a16="http://schemas.microsoft.com/office/drawing/2014/main" id="{D2CF9E34-BC61-C5BC-A059-ECDF5422EA9C}"/>
              </a:ext>
            </a:extLst>
          </p:cNvPr>
          <p:cNvPicPr>
            <a:picLocks noChangeAspect="1"/>
          </p:cNvPicPr>
          <p:nvPr/>
        </p:nvPicPr>
        <p:blipFill>
          <a:blip r:embed="rId3"/>
          <a:stretch>
            <a:fillRect/>
          </a:stretch>
        </p:blipFill>
        <p:spPr>
          <a:xfrm>
            <a:off x="939116" y="1097984"/>
            <a:ext cx="10313767" cy="4662031"/>
          </a:xfrm>
          <a:prstGeom prst="rect">
            <a:avLst/>
          </a:prstGeom>
        </p:spPr>
      </p:pic>
    </p:spTree>
    <p:extLst>
      <p:ext uri="{BB962C8B-B14F-4D97-AF65-F5344CB8AC3E}">
        <p14:creationId xmlns:p14="http://schemas.microsoft.com/office/powerpoint/2010/main" val="718941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0FAA96-C5F4-9D0C-6DEA-BE26C5191B61}"/>
              </a:ext>
            </a:extLst>
          </p:cNvPr>
          <p:cNvSpPr>
            <a:spLocks noGrp="1"/>
          </p:cNvSpPr>
          <p:nvPr>
            <p:ph type="sldNum" sz="quarter" idx="4"/>
          </p:nvPr>
        </p:nvSpPr>
        <p:spPr/>
        <p:txBody>
          <a:bodyPr/>
          <a:lstStyle/>
          <a:p>
            <a:fld id="{6E6030FC-FB78-5E4D-92EA-5D9433591EA9}" type="slidenum">
              <a:rPr lang="en-US" smtClean="0"/>
              <a:pPr/>
              <a:t>51</a:t>
            </a:fld>
            <a:endParaRPr lang="en-US" dirty="0"/>
          </a:p>
        </p:txBody>
      </p:sp>
      <p:sp>
        <p:nvSpPr>
          <p:cNvPr id="16" name="Title 15">
            <a:extLst>
              <a:ext uri="{FF2B5EF4-FFF2-40B4-BE49-F238E27FC236}">
                <a16:creationId xmlns:a16="http://schemas.microsoft.com/office/drawing/2014/main" id="{4A1F8BD7-94A1-4A67-5768-37396679D289}"/>
              </a:ext>
            </a:extLst>
          </p:cNvPr>
          <p:cNvSpPr>
            <a:spLocks noGrp="1"/>
          </p:cNvSpPr>
          <p:nvPr>
            <p:ph type="title"/>
          </p:nvPr>
        </p:nvSpPr>
        <p:spPr/>
        <p:txBody>
          <a:bodyPr/>
          <a:lstStyle/>
          <a:p>
            <a:r>
              <a:rPr lang="en-US" dirty="0"/>
              <a:t>Reveal agenda (day 2, 19 feb 2025)</a:t>
            </a:r>
          </a:p>
        </p:txBody>
      </p:sp>
      <p:pic>
        <p:nvPicPr>
          <p:cNvPr id="5" name="Picture 4">
            <a:extLst>
              <a:ext uri="{FF2B5EF4-FFF2-40B4-BE49-F238E27FC236}">
                <a16:creationId xmlns:a16="http://schemas.microsoft.com/office/drawing/2014/main" id="{8B17FF76-4CDC-C63B-9289-8C670DA772A9}"/>
              </a:ext>
            </a:extLst>
          </p:cNvPr>
          <p:cNvPicPr>
            <a:picLocks noChangeAspect="1"/>
          </p:cNvPicPr>
          <p:nvPr/>
        </p:nvPicPr>
        <p:blipFill>
          <a:blip r:embed="rId3"/>
          <a:stretch>
            <a:fillRect/>
          </a:stretch>
        </p:blipFill>
        <p:spPr>
          <a:xfrm>
            <a:off x="1040716" y="906632"/>
            <a:ext cx="10110567" cy="4595713"/>
          </a:xfrm>
          <a:prstGeom prst="rect">
            <a:avLst/>
          </a:prstGeom>
        </p:spPr>
      </p:pic>
    </p:spTree>
    <p:extLst>
      <p:ext uri="{BB962C8B-B14F-4D97-AF65-F5344CB8AC3E}">
        <p14:creationId xmlns:p14="http://schemas.microsoft.com/office/powerpoint/2010/main" val="2146598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0FAA96-C5F4-9D0C-6DEA-BE26C5191B61}"/>
              </a:ext>
            </a:extLst>
          </p:cNvPr>
          <p:cNvSpPr>
            <a:spLocks noGrp="1"/>
          </p:cNvSpPr>
          <p:nvPr>
            <p:ph type="sldNum" sz="quarter" idx="4"/>
          </p:nvPr>
        </p:nvSpPr>
        <p:spPr/>
        <p:txBody>
          <a:bodyPr/>
          <a:lstStyle/>
          <a:p>
            <a:fld id="{6E6030FC-FB78-5E4D-92EA-5D9433591EA9}" type="slidenum">
              <a:rPr lang="en-US" smtClean="0"/>
              <a:pPr/>
              <a:t>52</a:t>
            </a:fld>
            <a:endParaRPr lang="en-US" dirty="0"/>
          </a:p>
        </p:txBody>
      </p:sp>
      <p:sp>
        <p:nvSpPr>
          <p:cNvPr id="16" name="Title 15">
            <a:extLst>
              <a:ext uri="{FF2B5EF4-FFF2-40B4-BE49-F238E27FC236}">
                <a16:creationId xmlns:a16="http://schemas.microsoft.com/office/drawing/2014/main" id="{4A1F8BD7-94A1-4A67-5768-37396679D289}"/>
              </a:ext>
            </a:extLst>
          </p:cNvPr>
          <p:cNvSpPr>
            <a:spLocks noGrp="1"/>
          </p:cNvSpPr>
          <p:nvPr>
            <p:ph type="title"/>
          </p:nvPr>
        </p:nvSpPr>
        <p:spPr/>
        <p:txBody>
          <a:bodyPr/>
          <a:lstStyle/>
          <a:p>
            <a:r>
              <a:rPr lang="en-US" dirty="0"/>
              <a:t>Reveal agenda (day 2, 19 feb 2025)</a:t>
            </a:r>
          </a:p>
        </p:txBody>
      </p:sp>
      <p:pic>
        <p:nvPicPr>
          <p:cNvPr id="3" name="Picture 2">
            <a:extLst>
              <a:ext uri="{FF2B5EF4-FFF2-40B4-BE49-F238E27FC236}">
                <a16:creationId xmlns:a16="http://schemas.microsoft.com/office/drawing/2014/main" id="{87E912DE-50B4-0CD4-9075-51A1E749B43C}"/>
              </a:ext>
            </a:extLst>
          </p:cNvPr>
          <p:cNvPicPr>
            <a:picLocks noChangeAspect="1"/>
          </p:cNvPicPr>
          <p:nvPr/>
        </p:nvPicPr>
        <p:blipFill>
          <a:blip r:embed="rId3"/>
          <a:stretch>
            <a:fillRect/>
          </a:stretch>
        </p:blipFill>
        <p:spPr>
          <a:xfrm>
            <a:off x="1057097" y="1818017"/>
            <a:ext cx="10077805" cy="2831991"/>
          </a:xfrm>
          <a:prstGeom prst="rect">
            <a:avLst/>
          </a:prstGeom>
        </p:spPr>
      </p:pic>
    </p:spTree>
    <p:extLst>
      <p:ext uri="{BB962C8B-B14F-4D97-AF65-F5344CB8AC3E}">
        <p14:creationId xmlns:p14="http://schemas.microsoft.com/office/powerpoint/2010/main" val="20861715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0FAA96-C5F4-9D0C-6DEA-BE26C5191B61}"/>
              </a:ext>
            </a:extLst>
          </p:cNvPr>
          <p:cNvSpPr>
            <a:spLocks noGrp="1"/>
          </p:cNvSpPr>
          <p:nvPr>
            <p:ph type="sldNum" sz="quarter" idx="4"/>
          </p:nvPr>
        </p:nvSpPr>
        <p:spPr/>
        <p:txBody>
          <a:bodyPr/>
          <a:lstStyle/>
          <a:p>
            <a:fld id="{6E6030FC-FB78-5E4D-92EA-5D9433591EA9}" type="slidenum">
              <a:rPr lang="en-US" smtClean="0"/>
              <a:pPr/>
              <a:t>53</a:t>
            </a:fld>
            <a:endParaRPr lang="en-US" dirty="0"/>
          </a:p>
        </p:txBody>
      </p:sp>
      <p:sp>
        <p:nvSpPr>
          <p:cNvPr id="16" name="Title 15">
            <a:extLst>
              <a:ext uri="{FF2B5EF4-FFF2-40B4-BE49-F238E27FC236}">
                <a16:creationId xmlns:a16="http://schemas.microsoft.com/office/drawing/2014/main" id="{4A1F8BD7-94A1-4A67-5768-37396679D289}"/>
              </a:ext>
            </a:extLst>
          </p:cNvPr>
          <p:cNvSpPr>
            <a:spLocks noGrp="1"/>
          </p:cNvSpPr>
          <p:nvPr>
            <p:ph type="title"/>
          </p:nvPr>
        </p:nvSpPr>
        <p:spPr/>
        <p:txBody>
          <a:bodyPr/>
          <a:lstStyle/>
          <a:p>
            <a:r>
              <a:rPr lang="en-US" dirty="0"/>
              <a:t>Reveal agenda (day 3, 20 feb 2025)</a:t>
            </a:r>
          </a:p>
        </p:txBody>
      </p:sp>
      <p:pic>
        <p:nvPicPr>
          <p:cNvPr id="5" name="Picture 4">
            <a:extLst>
              <a:ext uri="{FF2B5EF4-FFF2-40B4-BE49-F238E27FC236}">
                <a16:creationId xmlns:a16="http://schemas.microsoft.com/office/drawing/2014/main" id="{B1ED9BD5-ECA2-13B2-9756-2ABDC38693F4}"/>
              </a:ext>
            </a:extLst>
          </p:cNvPr>
          <p:cNvPicPr>
            <a:picLocks noChangeAspect="1"/>
          </p:cNvPicPr>
          <p:nvPr/>
        </p:nvPicPr>
        <p:blipFill>
          <a:blip r:embed="rId3"/>
          <a:stretch>
            <a:fillRect/>
          </a:stretch>
        </p:blipFill>
        <p:spPr>
          <a:xfrm>
            <a:off x="2211183" y="826494"/>
            <a:ext cx="8013471" cy="4928759"/>
          </a:xfrm>
          <a:prstGeom prst="rect">
            <a:avLst/>
          </a:prstGeom>
        </p:spPr>
      </p:pic>
      <p:pic>
        <p:nvPicPr>
          <p:cNvPr id="7" name="Picture 6">
            <a:extLst>
              <a:ext uri="{FF2B5EF4-FFF2-40B4-BE49-F238E27FC236}">
                <a16:creationId xmlns:a16="http://schemas.microsoft.com/office/drawing/2014/main" id="{208B16C1-C8DE-26FA-6ED4-15EB1C6209DE}"/>
              </a:ext>
            </a:extLst>
          </p:cNvPr>
          <p:cNvPicPr>
            <a:picLocks noChangeAspect="1"/>
          </p:cNvPicPr>
          <p:nvPr/>
        </p:nvPicPr>
        <p:blipFill>
          <a:blip r:embed="rId4"/>
          <a:stretch>
            <a:fillRect/>
          </a:stretch>
        </p:blipFill>
        <p:spPr>
          <a:xfrm>
            <a:off x="2220419" y="5719497"/>
            <a:ext cx="8013471" cy="694973"/>
          </a:xfrm>
          <a:prstGeom prst="rect">
            <a:avLst/>
          </a:prstGeom>
        </p:spPr>
      </p:pic>
    </p:spTree>
    <p:extLst>
      <p:ext uri="{BB962C8B-B14F-4D97-AF65-F5344CB8AC3E}">
        <p14:creationId xmlns:p14="http://schemas.microsoft.com/office/powerpoint/2010/main" val="90245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2E4D-37A5-4D6A-9478-96057393945C}"/>
              </a:ext>
            </a:extLst>
          </p:cNvPr>
          <p:cNvSpPr>
            <a:spLocks noGrp="1"/>
          </p:cNvSpPr>
          <p:nvPr>
            <p:ph type="title"/>
          </p:nvPr>
        </p:nvSpPr>
        <p:spPr>
          <a:xfrm>
            <a:off x="609600" y="240701"/>
            <a:ext cx="10972800" cy="1083170"/>
          </a:xfrm>
        </p:spPr>
        <p:txBody>
          <a:bodyPr>
            <a:normAutofit fontScale="90000"/>
          </a:bodyPr>
          <a:lstStyle/>
          <a:p>
            <a:r>
              <a:rPr lang="en-US" dirty="0"/>
              <a:t>Motion to Approve Updating NIEM Model version 6.0 (PS01) to PS02 to redress Bug Fixes</a:t>
            </a:r>
            <a:br>
              <a:rPr lang="en-US" sz="2800" dirty="0">
                <a:solidFill>
                  <a:srgbClr val="EEECE1">
                    <a:lumMod val="10000"/>
                  </a:srgbClr>
                </a:solidFill>
                <a:latin typeface="Arial"/>
              </a:rPr>
            </a:br>
            <a:endParaRPr lang="en-US" dirty="0"/>
          </a:p>
        </p:txBody>
      </p:sp>
      <p:sp>
        <p:nvSpPr>
          <p:cNvPr id="4" name="Slide Number Placeholder 3">
            <a:extLst>
              <a:ext uri="{FF2B5EF4-FFF2-40B4-BE49-F238E27FC236}">
                <a16:creationId xmlns:a16="http://schemas.microsoft.com/office/drawing/2014/main" id="{232F9F86-FA15-41A5-B9B9-43428562A1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CDBE064F-7427-4BCA-9E66-CC500B588838}"/>
              </a:ext>
            </a:extLst>
          </p:cNvPr>
          <p:cNvSpPr txBox="1">
            <a:spLocks/>
          </p:cNvSpPr>
          <p:nvPr/>
        </p:nvSpPr>
        <p:spPr>
          <a:xfrm flipH="1">
            <a:off x="318316" y="1686175"/>
            <a:ext cx="5329187" cy="4819781"/>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A proposal to approve updating NIEM Model Version 6.0 (PS01) to PS02 will be proposed by the NTAC TSC. Included in the motion is direction to publish PS02 to the OASIS Library once approved by the PGB.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Maker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NTAC Co-Chair </a:t>
            </a:r>
            <a:r>
              <a:rPr lang="en-US" sz="1600" dirty="0">
                <a:solidFill>
                  <a:srgbClr val="EEECE1">
                    <a:lumMod val="10000"/>
                  </a:srgbClr>
                </a:solidFill>
                <a:latin typeface="Arial"/>
              </a:rPr>
              <a:t>Jim Cabral</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I Motion</a:t>
            </a:r>
            <a:r>
              <a:rPr kumimoji="0" lang="en-US" sz="1600" b="0" i="0" u="none" strike="noStrike" kern="1200" cap="none" spc="0" normalizeH="0" baseline="0" noProof="0" dirty="0">
                <a:ln>
                  <a:noFill/>
                </a:ln>
                <a:solidFill>
                  <a:srgbClr val="334052"/>
                </a:solidFill>
                <a:effectLst/>
                <a:uLnTx/>
                <a:uFillTx/>
                <a:latin typeface="Arial"/>
                <a:ea typeface="Calibri" panose="020F0502020204030204" pitchFamily="34" charset="0"/>
                <a:cs typeface="Times New Roman" panose="02020603050405020304" pitchFamily="18" charset="0"/>
              </a:rPr>
              <a:t> that </a:t>
            </a:r>
            <a:r>
              <a:rPr kumimoji="0" lang="en-US" sz="1600" b="0" i="0" u="none" strike="noStrike" kern="1200" cap="none" spc="0" normalizeH="0" baseline="0" noProof="0" dirty="0">
                <a:ln>
                  <a:noFill/>
                </a:ln>
                <a:solidFill>
                  <a:srgbClr val="334052"/>
                </a:solidFill>
                <a:effectLst/>
                <a:uLnTx/>
                <a:uFillTx/>
                <a:latin typeface="Arial"/>
                <a:ea typeface="+mn-ea"/>
                <a:cs typeface="+mn-cs"/>
              </a:rPr>
              <a:t>the PGB approve updating the NIEM Model Version 6.0 (PS01) as contained in:</a:t>
            </a:r>
          </a:p>
          <a:p>
            <a:pPr marL="68580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800" b="0" i="0" u="none" strike="noStrike" kern="1200" cap="none" spc="0" normalizeH="0" baseline="0" noProof="0" dirty="0">
                <a:ln>
                  <a:noFill/>
                </a:ln>
                <a:solidFill>
                  <a:srgbClr val="333333"/>
                </a:solidFill>
                <a:effectLst/>
                <a:uLnTx/>
                <a:uFillTx/>
                <a:latin typeface="Helvetica Neue"/>
                <a:ea typeface="+mn-ea"/>
                <a:cs typeface="+mn-cs"/>
              </a:rPr>
              <a:t>Markdown (Authoritative):</a:t>
            </a:r>
            <a:br>
              <a:rPr kumimoji="0" lang="en-US" sz="800" b="0" i="0" u="none" strike="noStrike" kern="1200" cap="none" spc="0" normalizeH="0" baseline="0" noProof="0" dirty="0">
                <a:ln>
                  <a:noFill/>
                </a:ln>
                <a:solidFill>
                  <a:srgbClr val="334052"/>
                </a:solidFill>
                <a:effectLst/>
                <a:uLnTx/>
                <a:uFillTx/>
                <a:latin typeface="Arial"/>
                <a:ea typeface="+mn-ea"/>
                <a:cs typeface="+mn-cs"/>
              </a:rPr>
            </a:br>
            <a:r>
              <a:rPr kumimoji="0" lang="en-US" sz="800" b="0" i="0" u="none" strike="noStrike" kern="1200" cap="none" spc="0" normalizeH="0" baseline="0" noProof="0" dirty="0">
                <a:ln>
                  <a:noFill/>
                </a:ln>
                <a:solidFill>
                  <a:srgbClr val="337AB7"/>
                </a:solidFill>
                <a:effectLst/>
                <a:uLnTx/>
                <a:uFillTx/>
                <a:latin typeface="Helvetica Neue"/>
                <a:ea typeface="+mn-ea"/>
                <a:cs typeface="+mn-cs"/>
                <a:hlinkClick r:id="rId3"/>
              </a:rPr>
              <a:t>https://docs.oasis-open.org/niemopen/niem-model/v6.0/ps01/niem-model-v6.0-ps01.md</a:t>
            </a:r>
            <a:br>
              <a:rPr kumimoji="0" lang="en-US" sz="800" b="0" i="0" u="none" strike="noStrike" kern="1200" cap="none" spc="0" normalizeH="0" baseline="0" noProof="0" dirty="0">
                <a:ln>
                  <a:noFill/>
                </a:ln>
                <a:solidFill>
                  <a:srgbClr val="334052"/>
                </a:solidFill>
                <a:effectLst/>
                <a:uLnTx/>
                <a:uFillTx/>
                <a:latin typeface="Arial"/>
                <a:ea typeface="+mn-ea"/>
                <a:cs typeface="+mn-cs"/>
              </a:rPr>
            </a:br>
            <a:r>
              <a:rPr kumimoji="0" lang="en-US" sz="800" b="0" i="0" u="none" strike="noStrike" kern="1200" cap="none" spc="0" normalizeH="0" baseline="0" noProof="0" dirty="0">
                <a:ln>
                  <a:noFill/>
                </a:ln>
                <a:solidFill>
                  <a:srgbClr val="333333"/>
                </a:solidFill>
                <a:effectLst/>
                <a:uLnTx/>
                <a:uFillTx/>
                <a:latin typeface="Helvetica Neue"/>
                <a:ea typeface="+mn-ea"/>
                <a:cs typeface="+mn-cs"/>
              </a:rPr>
              <a:t>HTML:</a:t>
            </a:r>
            <a:br>
              <a:rPr kumimoji="0" lang="en-US" sz="800" b="0" i="0" u="none" strike="noStrike" kern="1200" cap="none" spc="0" normalizeH="0" baseline="0" noProof="0" dirty="0">
                <a:ln>
                  <a:noFill/>
                </a:ln>
                <a:solidFill>
                  <a:srgbClr val="334052"/>
                </a:solidFill>
                <a:effectLst/>
                <a:uLnTx/>
                <a:uFillTx/>
                <a:latin typeface="Arial"/>
                <a:ea typeface="+mn-ea"/>
                <a:cs typeface="+mn-cs"/>
              </a:rPr>
            </a:br>
            <a:r>
              <a:rPr kumimoji="0" lang="en-US" sz="800" b="0" i="0" u="none" strike="noStrike" kern="1200" cap="none" spc="0" normalizeH="0" baseline="0" noProof="0" dirty="0">
                <a:ln>
                  <a:noFill/>
                </a:ln>
                <a:solidFill>
                  <a:srgbClr val="337AB7"/>
                </a:solidFill>
                <a:effectLst/>
                <a:uLnTx/>
                <a:uFillTx/>
                <a:latin typeface="Helvetica Neue"/>
                <a:ea typeface="+mn-ea"/>
                <a:cs typeface="+mn-cs"/>
                <a:hlinkClick r:id="rId4"/>
              </a:rPr>
              <a:t>https://docs.oasis-open.org/niemopen/niem-model/v6.0/ps01/niem-model-v6.0-ps01.html</a:t>
            </a:r>
            <a:br>
              <a:rPr kumimoji="0" lang="en-US" sz="800" b="0" i="0" u="none" strike="noStrike" kern="1200" cap="none" spc="0" normalizeH="0" baseline="0" noProof="0" dirty="0">
                <a:ln>
                  <a:noFill/>
                </a:ln>
                <a:solidFill>
                  <a:srgbClr val="334052"/>
                </a:solidFill>
                <a:effectLst/>
                <a:uLnTx/>
                <a:uFillTx/>
                <a:latin typeface="Arial"/>
                <a:ea typeface="+mn-ea"/>
                <a:cs typeface="+mn-cs"/>
              </a:rPr>
            </a:br>
            <a:r>
              <a:rPr kumimoji="0" lang="en-US" sz="800" b="0" i="0" u="none" strike="noStrike" kern="1200" cap="none" spc="0" normalizeH="0" baseline="0" noProof="0" dirty="0">
                <a:ln>
                  <a:noFill/>
                </a:ln>
                <a:solidFill>
                  <a:srgbClr val="333333"/>
                </a:solidFill>
                <a:effectLst/>
                <a:uLnTx/>
                <a:uFillTx/>
                <a:latin typeface="Helvetica Neue"/>
                <a:ea typeface="+mn-ea"/>
                <a:cs typeface="+mn-cs"/>
              </a:rPr>
              <a:t>PDF:</a:t>
            </a:r>
            <a:br>
              <a:rPr kumimoji="0" lang="en-US" sz="800" b="0" i="0" u="none" strike="noStrike" kern="1200" cap="none" spc="0" normalizeH="0" baseline="0" noProof="0" dirty="0">
                <a:ln>
                  <a:noFill/>
                </a:ln>
                <a:solidFill>
                  <a:srgbClr val="334052"/>
                </a:solidFill>
                <a:effectLst/>
                <a:uLnTx/>
                <a:uFillTx/>
                <a:latin typeface="Arial"/>
                <a:ea typeface="+mn-ea"/>
                <a:cs typeface="+mn-cs"/>
              </a:rPr>
            </a:br>
            <a:r>
              <a:rPr kumimoji="0" lang="en-US" sz="800" b="0" i="0" u="none" strike="noStrike" kern="1200" cap="none" spc="0" normalizeH="0" baseline="0" noProof="0" dirty="0">
                <a:ln>
                  <a:noFill/>
                </a:ln>
                <a:solidFill>
                  <a:srgbClr val="337AB7"/>
                </a:solidFill>
                <a:effectLst/>
                <a:uLnTx/>
                <a:uFillTx/>
                <a:latin typeface="Helvetica Neue"/>
                <a:ea typeface="+mn-ea"/>
                <a:cs typeface="+mn-cs"/>
                <a:hlinkClick r:id="rId5"/>
              </a:rPr>
              <a:t>https://docs.oasis-open.org/niemopen/niem-model/v6.0/ps01/niem-model-v6.0-ps01.pdf</a:t>
            </a:r>
            <a:endParaRPr kumimoji="0" lang="en-US" sz="1200" b="0" i="0" u="none" strike="noStrike" kern="1200" cap="none" spc="0" normalizeH="0" baseline="0" noProof="0" dirty="0">
              <a:ln>
                <a:noFill/>
              </a:ln>
              <a:solidFill>
                <a:srgbClr val="334052"/>
              </a:solidFill>
              <a:effectLst/>
              <a:uLnTx/>
              <a:uFillTx/>
              <a:latin typeface="Arial"/>
              <a:ea typeface="+mn-ea"/>
              <a:cs typeface="+mn-cs"/>
            </a:endParaRPr>
          </a:p>
          <a:p>
            <a:pPr marL="685800"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nn-NO" sz="800" b="0" i="0" u="none" strike="noStrike" kern="1200" cap="none" spc="0" normalizeH="0" baseline="0" noProof="0" dirty="0">
                <a:ln>
                  <a:noFill/>
                </a:ln>
                <a:solidFill>
                  <a:srgbClr val="333333"/>
                </a:solidFill>
                <a:effectLst/>
                <a:uLnTx/>
                <a:uFillTx/>
                <a:latin typeface="Helvetica Neue"/>
                <a:ea typeface="+mn-ea"/>
                <a:cs typeface="+mn-cs"/>
              </a:rPr>
              <a:t>Complete Package ZIP file at:</a:t>
            </a:r>
            <a:br>
              <a:rPr kumimoji="0" lang="nn-NO" sz="800" b="0" i="0" u="none" strike="noStrike" kern="1200" cap="none" spc="0" normalizeH="0" baseline="0" noProof="0" dirty="0">
                <a:ln>
                  <a:noFill/>
                </a:ln>
                <a:solidFill>
                  <a:srgbClr val="334052"/>
                </a:solidFill>
                <a:effectLst/>
                <a:uLnTx/>
                <a:uFillTx/>
                <a:latin typeface="Arial"/>
                <a:ea typeface="+mn-ea"/>
                <a:cs typeface="+mn-cs"/>
              </a:rPr>
            </a:br>
            <a:r>
              <a:rPr kumimoji="0" lang="nn-NO" sz="800" b="0" i="0" u="none" strike="noStrike" kern="1200" cap="none" spc="0" normalizeH="0" baseline="0" noProof="0" dirty="0">
                <a:ln>
                  <a:noFill/>
                </a:ln>
                <a:solidFill>
                  <a:srgbClr val="337AB7"/>
                </a:solidFill>
                <a:effectLst/>
                <a:uLnTx/>
                <a:uFillTx/>
                <a:latin typeface="Helvetica Neue"/>
                <a:ea typeface="+mn-ea"/>
                <a:cs typeface="+mn-cs"/>
                <a:hlinkClick r:id="rId6">
                  <a:extLst>
                    <a:ext uri="{A12FA001-AC4F-418D-AE19-62706E023703}">
                      <ahyp:hlinkClr xmlns:ahyp="http://schemas.microsoft.com/office/drawing/2018/hyperlinkcolor" val="tx"/>
                    </a:ext>
                  </a:extLst>
                </a:hlinkClick>
              </a:rPr>
              <a:t>https://docs.oasis-open.org/niemopen/niem-model/v6.0/ps01/niem-model-v6.0-ps01.zip</a:t>
            </a:r>
            <a:endParaRPr kumimoji="0" lang="en-US" sz="800" b="0" i="0" u="none" strike="noStrike" kern="1200" cap="none" spc="0" normalizeH="0" baseline="0" noProof="0" dirty="0">
              <a:ln>
                <a:noFill/>
              </a:ln>
              <a:solidFill>
                <a:srgbClr val="337AB7"/>
              </a:solidFill>
              <a:effectLst/>
              <a:uLnTx/>
              <a:uFillTx/>
              <a:latin typeface="Helvetica Neue"/>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     </a:t>
            </a:r>
            <a:r>
              <a:rPr lang="en-US" sz="1600" dirty="0">
                <a:solidFill>
                  <a:srgbClr val="EEECE1">
                    <a:lumMod val="10000"/>
                  </a:srgbClr>
                </a:solidFill>
                <a:latin typeface="Arial"/>
              </a:rPr>
              <a:t>as PS02, redressing minor bug fixes and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600" dirty="0">
                <a:solidFill>
                  <a:srgbClr val="EEECE1">
                    <a:lumMod val="10000"/>
                  </a:srgbClr>
                </a:solidFill>
                <a:latin typeface="Arial"/>
              </a:rPr>
              <a:t>      administrative corrections as needed.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334052"/>
                </a:solidFill>
                <a:effectLst/>
                <a:uLnTx/>
                <a:uFillTx/>
                <a:latin typeface="Arial"/>
                <a:ea typeface="+mn-ea"/>
                <a:cs typeface="+mn-cs"/>
              </a:rPr>
              <a:t>Furthermore, direct the Chair to work with OASIS staff to publish the PS02 to the OASIS Library once approved by the PGB.</a:t>
            </a:r>
            <a:endParaRPr kumimoji="0" lang="en-US" sz="1200" b="0" i="0" u="none" strike="noStrike" kern="1200" cap="none" spc="0" normalizeH="0" baseline="0" noProof="0" dirty="0">
              <a:ln>
                <a:noFill/>
              </a:ln>
              <a:solidFill>
                <a:srgbClr val="334052"/>
              </a:solidFill>
              <a:effectLst/>
              <a:uLnTx/>
              <a:uFillTx/>
              <a:latin typeface="Arial"/>
              <a:ea typeface="+mn-ea"/>
              <a:cs typeface="+mn-cs"/>
            </a:endParaRPr>
          </a:p>
          <a:p>
            <a:pPr marL="2857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endParaRP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291D2442-F680-4AF9-9E89-4D5698655E18}"/>
              </a:ext>
            </a:extLst>
          </p:cNvPr>
          <p:cNvCxnSpPr>
            <a:cxnSpLocks/>
          </p:cNvCxnSpPr>
          <p:nvPr/>
        </p:nvCxnSpPr>
        <p:spPr>
          <a:xfrm>
            <a:off x="6016281" y="1693688"/>
            <a:ext cx="76282" cy="4556759"/>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524B51F-2EFD-EFCF-C824-094AEBC00EFB}"/>
              </a:ext>
            </a:extLst>
          </p:cNvPr>
          <p:cNvSpPr txBox="1"/>
          <p:nvPr/>
        </p:nvSpPr>
        <p:spPr>
          <a:xfrm flipH="1">
            <a:off x="6224339" y="1686175"/>
            <a:ext cx="5566118" cy="17666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rPr>
              <a:t>SECOND?</a:t>
            </a:r>
          </a:p>
          <a:p>
            <a:pPr marL="285750" marR="0" lvl="1"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(Debate) Do any of the members have comments on the proposal?</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Conducts a Simple Majority Vote </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Announces Vote</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51B97E47-D76A-90B7-38AB-B5E99026C484}"/>
              </a:ext>
            </a:extLst>
          </p:cNvPr>
          <p:cNvGrpSpPr/>
          <p:nvPr/>
        </p:nvGrpSpPr>
        <p:grpSpPr>
          <a:xfrm>
            <a:off x="8801355" y="3189240"/>
            <a:ext cx="3197160" cy="1498198"/>
            <a:chOff x="7368753" y="1052059"/>
            <a:chExt cx="3156574" cy="1848648"/>
          </a:xfrm>
        </p:grpSpPr>
        <p:sp>
          <p:nvSpPr>
            <p:cNvPr id="6" name="TextBox 5">
              <a:extLst>
                <a:ext uri="{FF2B5EF4-FFF2-40B4-BE49-F238E27FC236}">
                  <a16:creationId xmlns:a16="http://schemas.microsoft.com/office/drawing/2014/main" id="{371C890A-65A7-46B8-049E-3D7EF459C873}"/>
                </a:ext>
              </a:extLst>
            </p:cNvPr>
            <p:cNvSpPr txBox="1"/>
            <p:nvPr/>
          </p:nvSpPr>
          <p:spPr>
            <a:xfrm>
              <a:off x="7368753" y="1052059"/>
              <a:ext cx="3156574" cy="1848648"/>
            </a:xfrm>
            <a:prstGeom prst="rect">
              <a:avLst/>
            </a:prstGeom>
            <a:solidFill>
              <a:schemeClr val="bg1">
                <a:lumMod val="95000"/>
              </a:schemeClr>
            </a:solidFill>
            <a:ln w="38100">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 name="TextBox 8">
              <a:extLst>
                <a:ext uri="{FF2B5EF4-FFF2-40B4-BE49-F238E27FC236}">
                  <a16:creationId xmlns:a16="http://schemas.microsoft.com/office/drawing/2014/main" id="{F2AC35E7-61D6-3C9A-4323-EA0F8031E774}"/>
                </a:ext>
              </a:extLst>
            </p:cNvPr>
            <p:cNvSpPr txBox="1"/>
            <p:nvPr/>
          </p:nvSpPr>
          <p:spPr>
            <a:xfrm flipH="1">
              <a:off x="7518857" y="1052059"/>
              <a:ext cx="12944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8B8B8B">
                      <a:lumMod val="50000"/>
                    </a:srgbClr>
                  </a:solidFill>
                  <a:effectLst/>
                  <a:uLnTx/>
                  <a:uFillTx/>
                  <a:latin typeface="Arial"/>
                  <a:ea typeface="+mn-ea"/>
                  <a:cs typeface="+mn-cs"/>
                </a:rPr>
                <a:t>Resolution</a:t>
              </a:r>
            </a:p>
          </p:txBody>
        </p:sp>
        <p:sp>
          <p:nvSpPr>
            <p:cNvPr id="12" name="Rectangle 11">
              <a:extLst>
                <a:ext uri="{FF2B5EF4-FFF2-40B4-BE49-F238E27FC236}">
                  <a16:creationId xmlns:a16="http://schemas.microsoft.com/office/drawing/2014/main" id="{8DABB0D7-E39D-5D70-F9FC-0CAF0D518D9D}"/>
                </a:ext>
              </a:extLst>
            </p:cNvPr>
            <p:cNvSpPr/>
            <p:nvPr/>
          </p:nvSpPr>
          <p:spPr bwMode="auto">
            <a:xfrm>
              <a:off x="7633293" y="1493957"/>
              <a:ext cx="311285" cy="266340"/>
            </a:xfrm>
            <a:prstGeom prst="rect">
              <a:avLst/>
            </a:prstGeom>
            <a:noFill/>
            <a:ln w="28575">
              <a:solidFill>
                <a:srgbClr val="00B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3" name="Rectangle 12">
              <a:extLst>
                <a:ext uri="{FF2B5EF4-FFF2-40B4-BE49-F238E27FC236}">
                  <a16:creationId xmlns:a16="http://schemas.microsoft.com/office/drawing/2014/main" id="{93E045C8-45B9-1FCE-C4B7-F09308D91547}"/>
                </a:ext>
              </a:extLst>
            </p:cNvPr>
            <p:cNvSpPr/>
            <p:nvPr/>
          </p:nvSpPr>
          <p:spPr bwMode="auto">
            <a:xfrm>
              <a:off x="7633293" y="1937601"/>
              <a:ext cx="311285" cy="266340"/>
            </a:xfrm>
            <a:prstGeom prst="rect">
              <a:avLst/>
            </a:prstGeom>
            <a:noFill/>
            <a:ln w="28575">
              <a:solidFill>
                <a:schemeClr val="bg2">
                  <a:lumMod val="1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4" name="Rectangle 13">
              <a:extLst>
                <a:ext uri="{FF2B5EF4-FFF2-40B4-BE49-F238E27FC236}">
                  <a16:creationId xmlns:a16="http://schemas.microsoft.com/office/drawing/2014/main" id="{3EF7F649-1F8C-ABE0-2F0E-0590077DAD53}"/>
                </a:ext>
              </a:extLst>
            </p:cNvPr>
            <p:cNvSpPr/>
            <p:nvPr/>
          </p:nvSpPr>
          <p:spPr bwMode="auto">
            <a:xfrm>
              <a:off x="7633292" y="2469669"/>
              <a:ext cx="311285" cy="266340"/>
            </a:xfrm>
            <a:prstGeom prst="rect">
              <a:avLst/>
            </a:prstGeom>
            <a:noFill/>
            <a:ln w="28575">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5" name="TextBox 14">
              <a:extLst>
                <a:ext uri="{FF2B5EF4-FFF2-40B4-BE49-F238E27FC236}">
                  <a16:creationId xmlns:a16="http://schemas.microsoft.com/office/drawing/2014/main" id="{0CDB2D0E-A323-5CA6-F67E-C33654F22624}"/>
                </a:ext>
              </a:extLst>
            </p:cNvPr>
            <p:cNvSpPr txBox="1"/>
            <p:nvPr/>
          </p:nvSpPr>
          <p:spPr>
            <a:xfrm>
              <a:off x="8054502" y="1435311"/>
              <a:ext cx="10505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rial"/>
                  <a:ea typeface="+mn-ea"/>
                  <a:cs typeface="+mn-cs"/>
                </a:rPr>
                <a:t>Approve</a:t>
              </a:r>
            </a:p>
          </p:txBody>
        </p:sp>
        <p:sp>
          <p:nvSpPr>
            <p:cNvPr id="16" name="TextBox 15">
              <a:extLst>
                <a:ext uri="{FF2B5EF4-FFF2-40B4-BE49-F238E27FC236}">
                  <a16:creationId xmlns:a16="http://schemas.microsoft.com/office/drawing/2014/main" id="{39122D93-09F7-EFA4-C4FB-B3065DD1BBBD}"/>
                </a:ext>
              </a:extLst>
            </p:cNvPr>
            <p:cNvSpPr txBox="1"/>
            <p:nvPr/>
          </p:nvSpPr>
          <p:spPr>
            <a:xfrm>
              <a:off x="8054502" y="1879388"/>
              <a:ext cx="23391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Approve w/Comment</a:t>
              </a:r>
            </a:p>
          </p:txBody>
        </p:sp>
        <p:sp>
          <p:nvSpPr>
            <p:cNvPr id="17" name="TextBox 16">
              <a:extLst>
                <a:ext uri="{FF2B5EF4-FFF2-40B4-BE49-F238E27FC236}">
                  <a16:creationId xmlns:a16="http://schemas.microsoft.com/office/drawing/2014/main" id="{2B89E0CC-F75F-5D8A-7AA5-7816F8B68EFD}"/>
                </a:ext>
              </a:extLst>
            </p:cNvPr>
            <p:cNvSpPr txBox="1"/>
            <p:nvPr/>
          </p:nvSpPr>
          <p:spPr>
            <a:xfrm>
              <a:off x="8054502" y="2437982"/>
              <a:ext cx="1474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Table/Reject</a:t>
              </a:r>
            </a:p>
          </p:txBody>
        </p:sp>
        <p:sp>
          <p:nvSpPr>
            <p:cNvPr id="18" name="TextBox 17">
              <a:extLst>
                <a:ext uri="{FF2B5EF4-FFF2-40B4-BE49-F238E27FC236}">
                  <a16:creationId xmlns:a16="http://schemas.microsoft.com/office/drawing/2014/main" id="{D1A513C3-23B7-F93D-77CC-028F52B29C77}"/>
                </a:ext>
              </a:extLst>
            </p:cNvPr>
            <p:cNvSpPr txBox="1"/>
            <p:nvPr/>
          </p:nvSpPr>
          <p:spPr>
            <a:xfrm>
              <a:off x="7608272" y="1372393"/>
              <a:ext cx="361323" cy="645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grpSp>
    </p:spTree>
    <p:extLst>
      <p:ext uri="{BB962C8B-B14F-4D97-AF65-F5344CB8AC3E}">
        <p14:creationId xmlns:p14="http://schemas.microsoft.com/office/powerpoint/2010/main" val="170403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bluf</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55</a:t>
            </a:fld>
            <a:endParaRPr lang="en-US" dirty="0"/>
          </a:p>
        </p:txBody>
      </p:sp>
      <p:sp>
        <p:nvSpPr>
          <p:cNvPr id="3" name="TextBox 2">
            <a:extLst>
              <a:ext uri="{FF2B5EF4-FFF2-40B4-BE49-F238E27FC236}">
                <a16:creationId xmlns:a16="http://schemas.microsoft.com/office/drawing/2014/main" id="{4566614C-C8CC-52C3-9301-607A40EBD01A}"/>
              </a:ext>
            </a:extLst>
          </p:cNvPr>
          <p:cNvSpPr txBox="1"/>
          <p:nvPr/>
        </p:nvSpPr>
        <p:spPr>
          <a:xfrm flipH="1">
            <a:off x="731518" y="1614500"/>
            <a:ext cx="7040882" cy="4031873"/>
          </a:xfrm>
          <a:prstGeom prst="rect">
            <a:avLst/>
          </a:prstGeom>
          <a:noFill/>
          <a:ln w="12700">
            <a:solidFill>
              <a:schemeClr val="tx1"/>
            </a:solidFill>
          </a:ln>
        </p:spPr>
        <p:txBody>
          <a:bodyPr wrap="square" rtlCol="0">
            <a:spAutoFit/>
          </a:bodyPr>
          <a:lstStyle/>
          <a:p>
            <a:pPr marL="285750" indent="-285750">
              <a:buFont typeface="Arial" panose="020B0604020202020204" pitchFamily="34" charset="0"/>
              <a:buChar char="•"/>
            </a:pPr>
            <a:r>
              <a:rPr lang="en-US" sz="1600" dirty="0">
                <a:solidFill>
                  <a:schemeClr val="tx1">
                    <a:lumMod val="50000"/>
                  </a:schemeClr>
                </a:solidFill>
              </a:rPr>
              <a:t>There is a cost to produce model releases, maintenance &amp; updates</a:t>
            </a:r>
          </a:p>
          <a:p>
            <a:pPr marL="742950" lvl="1" indent="-285750">
              <a:buFont typeface="Arial" panose="020B0604020202020204" pitchFamily="34" charset="0"/>
              <a:buChar char="—"/>
            </a:pPr>
            <a:r>
              <a:rPr lang="en-US" sz="1600" dirty="0">
                <a:solidFill>
                  <a:schemeClr val="tx1">
                    <a:lumMod val="50000"/>
                  </a:schemeClr>
                </a:solidFill>
              </a:rPr>
              <a:t>Development Support </a:t>
            </a:r>
          </a:p>
          <a:p>
            <a:pPr marL="742950" lvl="1" indent="-285750">
              <a:buFont typeface="Arial" panose="020B0604020202020204" pitchFamily="34" charset="0"/>
              <a:buChar char="—"/>
            </a:pPr>
            <a:r>
              <a:rPr lang="en-US" sz="1600" dirty="0">
                <a:solidFill>
                  <a:schemeClr val="tx1">
                    <a:lumMod val="50000"/>
                  </a:schemeClr>
                </a:solidFill>
              </a:rPr>
              <a:t>OASIS Workflow</a:t>
            </a:r>
          </a:p>
          <a:p>
            <a:pPr marL="1200150" lvl="2" indent="-285750">
              <a:buFont typeface="Wingdings" panose="05000000000000000000" pitchFamily="2" charset="2"/>
              <a:buChar char="§"/>
            </a:pPr>
            <a:r>
              <a:rPr lang="en-US" sz="1600" dirty="0">
                <a:solidFill>
                  <a:schemeClr val="tx1">
                    <a:lumMod val="50000"/>
                  </a:schemeClr>
                </a:solidFill>
              </a:rPr>
              <a:t>Project Specification Draft</a:t>
            </a:r>
          </a:p>
          <a:p>
            <a:pPr marL="1200150" lvl="2" indent="-285750">
              <a:buFont typeface="Wingdings" panose="05000000000000000000" pitchFamily="2" charset="2"/>
              <a:buChar char="§"/>
            </a:pPr>
            <a:r>
              <a:rPr lang="en-US" sz="1600" dirty="0">
                <a:solidFill>
                  <a:schemeClr val="tx1">
                    <a:lumMod val="50000"/>
                  </a:schemeClr>
                </a:solidFill>
              </a:rPr>
              <a:t>Project Specification</a:t>
            </a:r>
          </a:p>
          <a:p>
            <a:pPr marL="1200150" lvl="2" indent="-285750">
              <a:buFont typeface="Wingdings" panose="05000000000000000000" pitchFamily="2" charset="2"/>
              <a:buChar char="§"/>
            </a:pPr>
            <a:r>
              <a:rPr lang="en-US" sz="1600" dirty="0">
                <a:solidFill>
                  <a:schemeClr val="tx1">
                    <a:lumMod val="50000"/>
                  </a:schemeClr>
                </a:solidFill>
              </a:rPr>
              <a:t>OASIS Standard</a:t>
            </a:r>
          </a:p>
          <a:p>
            <a:pPr marL="742950" lvl="1" indent="-285750">
              <a:buFont typeface="Arial" panose="020B0604020202020204" pitchFamily="34" charset="0"/>
              <a:buChar char="—"/>
            </a:pPr>
            <a:r>
              <a:rPr lang="en-US" sz="1600" dirty="0">
                <a:solidFill>
                  <a:schemeClr val="tx1">
                    <a:lumMod val="50000"/>
                  </a:schemeClr>
                </a:solidFill>
              </a:rPr>
              <a:t>Harmonization</a:t>
            </a:r>
          </a:p>
          <a:p>
            <a:pPr marL="742950" lvl="1" indent="-285750">
              <a:buFont typeface="Arial" panose="020B0604020202020204" pitchFamily="34" charset="0"/>
              <a:buChar char="—"/>
            </a:pPr>
            <a:r>
              <a:rPr lang="en-US" sz="1600" dirty="0">
                <a:solidFill>
                  <a:schemeClr val="tx1">
                    <a:lumMod val="50000"/>
                  </a:schemeClr>
                </a:solidFill>
              </a:rPr>
              <a:t>Model Release</a:t>
            </a:r>
          </a:p>
          <a:p>
            <a:endParaRPr lang="en-US" sz="1600" dirty="0">
              <a:solidFill>
                <a:schemeClr val="tx1">
                  <a:lumMod val="50000"/>
                </a:schemeClr>
              </a:solidFill>
            </a:endParaRPr>
          </a:p>
          <a:p>
            <a:pPr marL="285750" indent="-285750">
              <a:buFont typeface="Arial" panose="020B0604020202020204" pitchFamily="34" charset="0"/>
              <a:buChar char="•"/>
            </a:pPr>
            <a:r>
              <a:rPr lang="en-US" sz="1600" dirty="0">
                <a:solidFill>
                  <a:schemeClr val="tx1">
                    <a:lumMod val="50000"/>
                  </a:schemeClr>
                </a:solidFill>
              </a:rPr>
              <a:t>Sources of revenue include:</a:t>
            </a:r>
          </a:p>
          <a:p>
            <a:pPr marL="742950" lvl="1" indent="-285750">
              <a:buFont typeface="Arial" panose="020B0604020202020204" pitchFamily="34" charset="0"/>
              <a:buChar char="—"/>
            </a:pPr>
            <a:r>
              <a:rPr lang="en-US" sz="1600" dirty="0">
                <a:solidFill>
                  <a:schemeClr val="tx1">
                    <a:lumMod val="50000"/>
                  </a:schemeClr>
                </a:solidFill>
              </a:rPr>
              <a:t>Crowdsourcing funding through sponsorship $</a:t>
            </a:r>
          </a:p>
          <a:p>
            <a:pPr marL="742950" lvl="1" indent="-285750">
              <a:buFont typeface="Arial" panose="020B0604020202020204" pitchFamily="34" charset="0"/>
              <a:buChar char="—"/>
            </a:pPr>
            <a:r>
              <a:rPr lang="en-US" sz="1600" dirty="0">
                <a:solidFill>
                  <a:schemeClr val="tx1">
                    <a:lumMod val="50000"/>
                  </a:schemeClr>
                </a:solidFill>
              </a:rPr>
              <a:t>Contributions to General Fund and/or supplemental contributions beyond sponsor dues</a:t>
            </a:r>
          </a:p>
          <a:p>
            <a:pPr marL="742950" lvl="1" indent="-285750">
              <a:buFont typeface="Arial" panose="020B0604020202020204" pitchFamily="34" charset="0"/>
              <a:buChar char="—"/>
            </a:pPr>
            <a:r>
              <a:rPr lang="en-US" sz="1600" dirty="0">
                <a:solidFill>
                  <a:schemeClr val="tx1">
                    <a:lumMod val="50000"/>
                  </a:schemeClr>
                </a:solidFill>
              </a:rPr>
              <a:t>In kind labor: NMO, NBAC, &amp; NTAC</a:t>
            </a:r>
          </a:p>
          <a:p>
            <a:pPr marL="742950" lvl="1" indent="-285750">
              <a:buFont typeface="Arial" panose="020B0604020202020204" pitchFamily="34" charset="0"/>
              <a:buChar char="—"/>
            </a:pPr>
            <a:r>
              <a:rPr lang="en-US" sz="1600" dirty="0">
                <a:solidFill>
                  <a:schemeClr val="tx1">
                    <a:lumMod val="50000"/>
                  </a:schemeClr>
                </a:solidFill>
              </a:rPr>
              <a:t>Special Events: NIEMOpen Reveal surplus $</a:t>
            </a:r>
          </a:p>
          <a:p>
            <a:pPr marL="742950" lvl="1" indent="-285750">
              <a:buFont typeface="Arial" panose="020B0604020202020204" pitchFamily="34" charset="0"/>
              <a:buChar char="—"/>
            </a:pPr>
            <a:r>
              <a:rPr lang="en-US" sz="1600" dirty="0">
                <a:solidFill>
                  <a:schemeClr val="tx1">
                    <a:lumMod val="50000"/>
                  </a:schemeClr>
                </a:solidFill>
              </a:rPr>
              <a:t>Monetizing key activities: training, help desk, tech support</a:t>
            </a:r>
          </a:p>
        </p:txBody>
      </p:sp>
      <p:sp>
        <p:nvSpPr>
          <p:cNvPr id="12" name="TextBox 11">
            <a:extLst>
              <a:ext uri="{FF2B5EF4-FFF2-40B4-BE49-F238E27FC236}">
                <a16:creationId xmlns:a16="http://schemas.microsoft.com/office/drawing/2014/main" id="{4416B2FA-A1E5-E792-95B4-DF9ED2635783}"/>
              </a:ext>
            </a:extLst>
          </p:cNvPr>
          <p:cNvSpPr txBox="1"/>
          <p:nvPr/>
        </p:nvSpPr>
        <p:spPr>
          <a:xfrm>
            <a:off x="731518" y="1014967"/>
            <a:ext cx="4068101" cy="523220"/>
          </a:xfrm>
          <a:prstGeom prst="rect">
            <a:avLst/>
          </a:prstGeom>
          <a:noFill/>
        </p:spPr>
        <p:txBody>
          <a:bodyPr wrap="none" rtlCol="0">
            <a:spAutoFit/>
          </a:bodyPr>
          <a:lstStyle/>
          <a:p>
            <a:r>
              <a:rPr lang="en-US" sz="2800" b="1" dirty="0">
                <a:solidFill>
                  <a:schemeClr val="tx1">
                    <a:lumMod val="50000"/>
                  </a:schemeClr>
                </a:solidFill>
              </a:rPr>
              <a:t>PGB CALL TO ACTION</a:t>
            </a:r>
          </a:p>
        </p:txBody>
      </p:sp>
      <p:pic>
        <p:nvPicPr>
          <p:cNvPr id="15" name="Picture 14">
            <a:extLst>
              <a:ext uri="{FF2B5EF4-FFF2-40B4-BE49-F238E27FC236}">
                <a16:creationId xmlns:a16="http://schemas.microsoft.com/office/drawing/2014/main" id="{47570459-F43E-709B-0301-FE9D57E12852}"/>
              </a:ext>
            </a:extLst>
          </p:cNvPr>
          <p:cNvPicPr>
            <a:picLocks noChangeAspect="1"/>
          </p:cNvPicPr>
          <p:nvPr/>
        </p:nvPicPr>
        <p:blipFill>
          <a:blip r:embed="rId3"/>
          <a:stretch>
            <a:fillRect/>
          </a:stretch>
        </p:blipFill>
        <p:spPr>
          <a:xfrm>
            <a:off x="8606124" y="4182533"/>
            <a:ext cx="2135714" cy="1525510"/>
          </a:xfrm>
          <a:prstGeom prst="rect">
            <a:avLst/>
          </a:prstGeom>
        </p:spPr>
      </p:pic>
      <p:pic>
        <p:nvPicPr>
          <p:cNvPr id="16" name="Picture 15">
            <a:extLst>
              <a:ext uri="{FF2B5EF4-FFF2-40B4-BE49-F238E27FC236}">
                <a16:creationId xmlns:a16="http://schemas.microsoft.com/office/drawing/2014/main" id="{0190E306-06CB-491B-057D-85084C115CCC}"/>
              </a:ext>
            </a:extLst>
          </p:cNvPr>
          <p:cNvPicPr>
            <a:picLocks noChangeAspect="1"/>
          </p:cNvPicPr>
          <p:nvPr/>
        </p:nvPicPr>
        <p:blipFill>
          <a:blip r:embed="rId4"/>
          <a:stretch>
            <a:fillRect/>
          </a:stretch>
        </p:blipFill>
        <p:spPr>
          <a:xfrm>
            <a:off x="8566678" y="756101"/>
            <a:ext cx="2334682" cy="1796611"/>
          </a:xfrm>
          <a:prstGeom prst="rect">
            <a:avLst/>
          </a:prstGeom>
        </p:spPr>
      </p:pic>
      <p:pic>
        <p:nvPicPr>
          <p:cNvPr id="14" name="Picture 13">
            <a:extLst>
              <a:ext uri="{FF2B5EF4-FFF2-40B4-BE49-F238E27FC236}">
                <a16:creationId xmlns:a16="http://schemas.microsoft.com/office/drawing/2014/main" id="{FA803510-A963-5E8B-E34A-907B8CACA7A2}"/>
              </a:ext>
            </a:extLst>
          </p:cNvPr>
          <p:cNvPicPr>
            <a:picLocks noChangeAspect="1"/>
          </p:cNvPicPr>
          <p:nvPr/>
        </p:nvPicPr>
        <p:blipFill>
          <a:blip r:embed="rId5"/>
          <a:stretch>
            <a:fillRect/>
          </a:stretch>
        </p:blipFill>
        <p:spPr>
          <a:xfrm>
            <a:off x="8765646" y="2552712"/>
            <a:ext cx="2135714" cy="1710273"/>
          </a:xfrm>
          <a:prstGeom prst="rect">
            <a:avLst/>
          </a:prstGeom>
        </p:spPr>
      </p:pic>
      <p:sp>
        <p:nvSpPr>
          <p:cNvPr id="17" name="TextBox 16">
            <a:extLst>
              <a:ext uri="{FF2B5EF4-FFF2-40B4-BE49-F238E27FC236}">
                <a16:creationId xmlns:a16="http://schemas.microsoft.com/office/drawing/2014/main" id="{72AB17F4-86A6-21F0-3631-3530AF3F9247}"/>
              </a:ext>
            </a:extLst>
          </p:cNvPr>
          <p:cNvSpPr txBox="1"/>
          <p:nvPr/>
        </p:nvSpPr>
        <p:spPr>
          <a:xfrm>
            <a:off x="2868612" y="5764125"/>
            <a:ext cx="6752122" cy="646331"/>
          </a:xfrm>
          <a:prstGeom prst="rect">
            <a:avLst/>
          </a:prstGeom>
          <a:solidFill>
            <a:srgbClr val="FFFF00"/>
          </a:solidFill>
          <a:ln w="28575">
            <a:solidFill>
              <a:srgbClr val="FF0000"/>
            </a:solidFill>
          </a:ln>
        </p:spPr>
        <p:txBody>
          <a:bodyPr wrap="square" rtlCol="0">
            <a:spAutoFit/>
          </a:bodyPr>
          <a:lstStyle/>
          <a:p>
            <a:r>
              <a:rPr lang="en-US" dirty="0">
                <a:solidFill>
                  <a:schemeClr val="tx1">
                    <a:lumMod val="50000"/>
                  </a:schemeClr>
                </a:solidFill>
              </a:rPr>
              <a:t>It will take ~12 new premiere sponsors to annually generate $1M after dues to the General Fund.</a:t>
            </a:r>
          </a:p>
        </p:txBody>
      </p:sp>
      <p:sp>
        <p:nvSpPr>
          <p:cNvPr id="6" name="Right Brace 5">
            <a:extLst>
              <a:ext uri="{FF2B5EF4-FFF2-40B4-BE49-F238E27FC236}">
                <a16:creationId xmlns:a16="http://schemas.microsoft.com/office/drawing/2014/main" id="{110E5A86-ACBF-D36F-A67C-55B7B64F7E49}"/>
              </a:ext>
            </a:extLst>
          </p:cNvPr>
          <p:cNvSpPr/>
          <p:nvPr/>
        </p:nvSpPr>
        <p:spPr>
          <a:xfrm>
            <a:off x="4622779" y="1962894"/>
            <a:ext cx="176840" cy="1752616"/>
          </a:xfrm>
          <a:prstGeom prst="rightBrace">
            <a:avLst/>
          </a:prstGeom>
          <a:ln>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C7F50078-6810-5FB8-479B-10D234500B3A}"/>
              </a:ext>
            </a:extLst>
          </p:cNvPr>
          <p:cNvSpPr txBox="1"/>
          <p:nvPr/>
        </p:nvSpPr>
        <p:spPr>
          <a:xfrm>
            <a:off x="5165833" y="2669925"/>
            <a:ext cx="2002471" cy="338554"/>
          </a:xfrm>
          <a:prstGeom prst="rect">
            <a:avLst/>
          </a:prstGeom>
          <a:noFill/>
        </p:spPr>
        <p:txBody>
          <a:bodyPr wrap="none" rtlCol="0">
            <a:spAutoFit/>
          </a:bodyPr>
          <a:lstStyle/>
          <a:p>
            <a:r>
              <a:rPr lang="en-US" sz="1600" b="1" dirty="0">
                <a:solidFill>
                  <a:schemeClr val="bg2">
                    <a:lumMod val="10000"/>
                  </a:schemeClr>
                </a:solidFill>
              </a:rPr>
              <a:t>3 FTE @ $1M ROM</a:t>
            </a:r>
          </a:p>
        </p:txBody>
      </p:sp>
    </p:spTree>
    <p:extLst>
      <p:ext uri="{BB962C8B-B14F-4D97-AF65-F5344CB8AC3E}">
        <p14:creationId xmlns:p14="http://schemas.microsoft.com/office/powerpoint/2010/main" val="6858469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8DB14CE-2A11-41DF-8ABA-1A4F65EF10C8}"/>
              </a:ext>
            </a:extLst>
          </p:cNvPr>
          <p:cNvGraphicFramePr>
            <a:graphicFrameLocks noGrp="1"/>
          </p:cNvGraphicFramePr>
          <p:nvPr>
            <p:ph idx="1"/>
          </p:nvPr>
        </p:nvGraphicFramePr>
        <p:xfrm>
          <a:off x="1454089" y="1014254"/>
          <a:ext cx="8500163" cy="5127831"/>
        </p:xfrm>
        <a:graphic>
          <a:graphicData uri="http://schemas.openxmlformats.org/drawingml/2006/table">
            <a:tbl>
              <a:tblPr firstRow="1" bandRow="1">
                <a:tableStyleId>{5C22544A-7EE6-4342-B048-85BDC9FD1C3A}</a:tableStyleId>
              </a:tblPr>
              <a:tblGrid>
                <a:gridCol w="541112">
                  <a:extLst>
                    <a:ext uri="{9D8B030D-6E8A-4147-A177-3AD203B41FA5}">
                      <a16:colId xmlns:a16="http://schemas.microsoft.com/office/drawing/2014/main" val="4004798695"/>
                    </a:ext>
                  </a:extLst>
                </a:gridCol>
                <a:gridCol w="1321659">
                  <a:extLst>
                    <a:ext uri="{9D8B030D-6E8A-4147-A177-3AD203B41FA5}">
                      <a16:colId xmlns:a16="http://schemas.microsoft.com/office/drawing/2014/main" val="667413955"/>
                    </a:ext>
                  </a:extLst>
                </a:gridCol>
                <a:gridCol w="3383232">
                  <a:extLst>
                    <a:ext uri="{9D8B030D-6E8A-4147-A177-3AD203B41FA5}">
                      <a16:colId xmlns:a16="http://schemas.microsoft.com/office/drawing/2014/main" val="687969072"/>
                    </a:ext>
                  </a:extLst>
                </a:gridCol>
                <a:gridCol w="3254160">
                  <a:extLst>
                    <a:ext uri="{9D8B030D-6E8A-4147-A177-3AD203B41FA5}">
                      <a16:colId xmlns:a16="http://schemas.microsoft.com/office/drawing/2014/main" val="49529074"/>
                    </a:ext>
                  </a:extLst>
                </a:gridCol>
              </a:tblGrid>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Alpha</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Focus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Description</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Comments</a:t>
                      </a:r>
                    </a:p>
                  </a:txBody>
                  <a:tcPr marL="90601" marR="90601"/>
                </a:tc>
                <a:extLst>
                  <a:ext uri="{0D108BD9-81ED-4DB2-BD59-A6C34878D82A}">
                    <a16:rowId xmlns:a16="http://schemas.microsoft.com/office/drawing/2014/main" val="2138989750"/>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1</a:t>
                      </a:r>
                    </a:p>
                  </a:txBody>
                  <a:tcPr marL="90601" marR="90601">
                    <a:solidFill>
                      <a:schemeClr val="accent2">
                        <a:lumMod val="40000"/>
                        <a:lumOff val="6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Transforms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Convert [CMF or XSD] to [CMF, XSD, OWL, or JSON Schema]</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Other output transformation modules should be added later (e.g., spreadsheet, CSVs, lite UML, etc.)</a:t>
                      </a:r>
                    </a:p>
                  </a:txBody>
                  <a:tcPr marL="90601" marR="90601"/>
                </a:tc>
                <a:extLst>
                  <a:ext uri="{0D108BD9-81ED-4DB2-BD59-A6C34878D82A}">
                    <a16:rowId xmlns:a16="http://schemas.microsoft.com/office/drawing/2014/main" val="81924469"/>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2</a:t>
                      </a:r>
                    </a:p>
                  </a:txBody>
                  <a:tcPr marL="90601" marR="90601">
                    <a:solidFill>
                      <a:schemeClr val="accent2">
                        <a:lumMod val="40000"/>
                        <a:lumOff val="6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Get model details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Get information about stewards, models, versions, namespaces, properties, types, and facets.  </a:t>
                      </a:r>
                      <a:br>
                        <a:rPr lang="en-US" sz="1100" dirty="0">
                          <a:latin typeface="Calibri" panose="020F0502020204030204" pitchFamily="34" charset="0"/>
                          <a:ea typeface="Calibri" panose="020F0502020204030204" pitchFamily="34" charset="0"/>
                          <a:cs typeface="Calibri" panose="020F0502020204030204" pitchFamily="34" charset="0"/>
                        </a:rPr>
                      </a:br>
                      <a:r>
                        <a:rPr lang="en-US" sz="1100" dirty="0">
                          <a:latin typeface="Calibri" panose="020F0502020204030204" pitchFamily="34" charset="0"/>
                          <a:ea typeface="Calibri" panose="020F0502020204030204" pitchFamily="34" charset="0"/>
                          <a:cs typeface="Calibri" panose="020F0502020204030204" pitchFamily="34" charset="0"/>
                        </a:rPr>
                        <a:t>Load NIEM 1.0 – 5.2 data.</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Multi-model support for NIEM + IEPDs.</a:t>
                      </a:r>
                    </a:p>
                  </a:txBody>
                  <a:tcPr marL="90601" marR="90601"/>
                </a:tc>
                <a:extLst>
                  <a:ext uri="{0D108BD9-81ED-4DB2-BD59-A6C34878D82A}">
                    <a16:rowId xmlns:a16="http://schemas.microsoft.com/office/drawing/2014/main" val="722528511"/>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3</a:t>
                      </a:r>
                    </a:p>
                  </a:txBody>
                  <a:tcPr marL="90601" marR="90601">
                    <a:solidFill>
                      <a:schemeClr val="accent2">
                        <a:lumMod val="40000"/>
                        <a:lumOff val="6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Search models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Search properties and types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Code set searching should be added later.</a:t>
                      </a:r>
                    </a:p>
                  </a:txBody>
                  <a:tcPr marL="90601" marR="90601"/>
                </a:tc>
                <a:extLst>
                  <a:ext uri="{0D108BD9-81ED-4DB2-BD59-A6C34878D82A}">
                    <a16:rowId xmlns:a16="http://schemas.microsoft.com/office/drawing/2014/main" val="3345382936"/>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4</a:t>
                      </a:r>
                    </a:p>
                  </a:txBody>
                  <a:tcPr marL="90601" marR="90601">
                    <a:solidFill>
                      <a:schemeClr val="accent2">
                        <a:lumMod val="40000"/>
                        <a:lumOff val="6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Migrate models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Migrate a supported model from one version to any later version</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Runs multiple iterations in one call.  Only works for models in the database with migration rules.</a:t>
                      </a:r>
                    </a:p>
                  </a:txBody>
                  <a:tcPr marL="90601" marR="90601"/>
                </a:tc>
                <a:extLst>
                  <a:ext uri="{0D108BD9-81ED-4DB2-BD59-A6C34878D82A}">
                    <a16:rowId xmlns:a16="http://schemas.microsoft.com/office/drawing/2014/main" val="1174600057"/>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5</a:t>
                      </a:r>
                    </a:p>
                  </a:txBody>
                  <a:tcPr marL="90601" marR="90601">
                    <a:solidFill>
                      <a:schemeClr val="accent2">
                        <a:lumMod val="40000"/>
                        <a:lumOff val="6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Validate models</a:t>
                      </a:r>
                    </a:p>
                  </a:txBody>
                  <a:tcPr marL="90601" marR="90601"/>
                </a:tc>
                <a:tc>
                  <a:txBody>
                    <a:bodyPr/>
                    <a:lstStyle/>
                    <a:p>
                      <a:r>
                        <a:rPr lang="en-US" sz="1100" u="none" dirty="0">
                          <a:latin typeface="Calibri" panose="020F0502020204030204" pitchFamily="34" charset="0"/>
                          <a:ea typeface="Calibri" panose="020F0502020204030204" pitchFamily="34" charset="0"/>
                          <a:cs typeface="Calibri" panose="020F0502020204030204" pitchFamily="34" charset="0"/>
                        </a:rPr>
                        <a:t>XML validation</a:t>
                      </a:r>
                      <a:r>
                        <a:rPr lang="en-US" sz="1100" dirty="0">
                          <a:latin typeface="Calibri" panose="020F0502020204030204" pitchFamily="34" charset="0"/>
                          <a:ea typeface="Calibri" panose="020F0502020204030204" pitchFamily="34" charset="0"/>
                          <a:cs typeface="Calibri" panose="020F0502020204030204" pitchFamily="34" charset="0"/>
                        </a:rPr>
                        <a:t> for XML, XSD, IEPD catalogs, XML catalogs, CMF files.  NDR validation for XSD.</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JSON validation and QA rules for properties and types should be added later. Reports in JSON and CSV.</a:t>
                      </a:r>
                    </a:p>
                  </a:txBody>
                  <a:tcPr marL="90601" marR="90601"/>
                </a:tc>
                <a:extLst>
                  <a:ext uri="{0D108BD9-81ED-4DB2-BD59-A6C34878D82A}">
                    <a16:rowId xmlns:a16="http://schemas.microsoft.com/office/drawing/2014/main" val="4076756002"/>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6</a:t>
                      </a:r>
                    </a:p>
                  </a:txBody>
                  <a:tcPr marL="90601" marR="90601">
                    <a:solidFill>
                      <a:schemeClr val="accent6">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Infrastructure and updates</a:t>
                      </a:r>
                    </a:p>
                  </a:txBody>
                  <a:tcPr marL="90601" marR="90601">
                    <a:solidFill>
                      <a:schemeClr val="accent6">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Upgrade CMF tool.  Fix bugs.  Update testing suites and infrastructure.  Add UI for migration and validation.</a:t>
                      </a:r>
                    </a:p>
                  </a:txBody>
                  <a:tcPr marL="90601" marR="90601">
                    <a:solidFill>
                      <a:schemeClr val="accent6">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Also adds better handling for structural updates to production db.  Publish code and SQL.</a:t>
                      </a:r>
                    </a:p>
                  </a:txBody>
                  <a:tcPr marL="90601" marR="90601">
                    <a:solidFill>
                      <a:schemeClr val="accent6">
                        <a:lumMod val="20000"/>
                        <a:lumOff val="80000"/>
                      </a:schemeClr>
                    </a:solidFill>
                  </a:tcPr>
                </a:tc>
                <a:extLst>
                  <a:ext uri="{0D108BD9-81ED-4DB2-BD59-A6C34878D82A}">
                    <a16:rowId xmlns:a16="http://schemas.microsoft.com/office/drawing/2014/main" val="933912434"/>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7</a:t>
                      </a:r>
                    </a:p>
                  </a:txBody>
                  <a:tcPr marL="90601" marR="90601">
                    <a:solidFill>
                      <a:schemeClr val="accent3">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Browse UI</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Browse details about NIEM and other models.  Load NIEM 6.0 data, plus additional fields.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Add support for type unions, local terminology, legacy fields, and starred components.</a:t>
                      </a:r>
                    </a:p>
                  </a:txBody>
                  <a:tcPr marL="90601" marR="90601"/>
                </a:tc>
                <a:extLst>
                  <a:ext uri="{0D108BD9-81ED-4DB2-BD59-A6C34878D82A}">
                    <a16:rowId xmlns:a16="http://schemas.microsoft.com/office/drawing/2014/main" val="973260046"/>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8</a:t>
                      </a:r>
                    </a:p>
                  </a:txBody>
                  <a:tcPr marL="90601" marR="90601">
                    <a:solidFill>
                      <a:schemeClr val="accent3">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Search UI</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Search properties, types, and codes</a:t>
                      </a:r>
                    </a:p>
                  </a:txBody>
                  <a:tcPr marL="90601" marR="90601"/>
                </a:tc>
                <a:tc>
                  <a:txBody>
                    <a:bodyPr/>
                    <a:lstStyle/>
                    <a:p>
                      <a:endParaRPr lang="en-US" sz="1100" dirty="0">
                        <a:latin typeface="Calibri" panose="020F0502020204030204" pitchFamily="34" charset="0"/>
                        <a:ea typeface="Calibri" panose="020F0502020204030204" pitchFamily="34" charset="0"/>
                        <a:cs typeface="Calibri" panose="020F0502020204030204" pitchFamily="34" charset="0"/>
                      </a:endParaRPr>
                    </a:p>
                  </a:txBody>
                  <a:tcPr marL="90601" marR="90601"/>
                </a:tc>
                <a:extLst>
                  <a:ext uri="{0D108BD9-81ED-4DB2-BD59-A6C34878D82A}">
                    <a16:rowId xmlns:a16="http://schemas.microsoft.com/office/drawing/2014/main" val="2823762492"/>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9</a:t>
                      </a:r>
                    </a:p>
                  </a:txBody>
                  <a:tcPr marL="90601" marR="90601">
                    <a:solidFill>
                      <a:schemeClr val="accent3">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Subsets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Build subsets in UI.  Add SSGT wantlist to CMF transform.</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New transform supports migrating users away from SSGT without losing their previous work.</a:t>
                      </a:r>
                    </a:p>
                  </a:txBody>
                  <a:tcPr marL="90601" marR="90601"/>
                </a:tc>
                <a:extLst>
                  <a:ext uri="{0D108BD9-81ED-4DB2-BD59-A6C34878D82A}">
                    <a16:rowId xmlns:a16="http://schemas.microsoft.com/office/drawing/2014/main" val="3000672806"/>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10</a:t>
                      </a:r>
                    </a:p>
                  </a:txBody>
                  <a:tcPr marL="90601" marR="90601">
                    <a:solidFill>
                      <a:schemeClr val="accent3">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Model updates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Low-level functions to update the model.  Add support for user permissions.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Allows other users to create models and make incremental changes.</a:t>
                      </a:r>
                    </a:p>
                  </a:txBody>
                  <a:tcPr marL="90601" marR="90601"/>
                </a:tc>
                <a:extLst>
                  <a:ext uri="{0D108BD9-81ED-4DB2-BD59-A6C34878D82A}">
                    <a16:rowId xmlns:a16="http://schemas.microsoft.com/office/drawing/2014/main" val="3488856728"/>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11</a:t>
                      </a:r>
                    </a:p>
                  </a:txBody>
                  <a:tcPr marL="90601" marR="90601">
                    <a:solidFill>
                      <a:schemeClr val="accent3">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Model mgt artifacts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Load change request spreadsheets and update model.  Add CMF to spreadsheet, CSV, and stats transforms.</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NIEM 6.1 and future version support.  Allows bulk changes via CR spreadsheet.</a:t>
                      </a:r>
                    </a:p>
                  </a:txBody>
                  <a:tcPr marL="90601" marR="90601"/>
                </a:tc>
                <a:extLst>
                  <a:ext uri="{0D108BD9-81ED-4DB2-BD59-A6C34878D82A}">
                    <a16:rowId xmlns:a16="http://schemas.microsoft.com/office/drawing/2014/main" val="3357164792"/>
                  </a:ext>
                </a:extLst>
              </a:tr>
            </a:tbl>
          </a:graphicData>
        </a:graphic>
      </p:graphicFrame>
      <p:sp>
        <p:nvSpPr>
          <p:cNvPr id="3" name="Title 2">
            <a:extLst>
              <a:ext uri="{FF2B5EF4-FFF2-40B4-BE49-F238E27FC236}">
                <a16:creationId xmlns:a16="http://schemas.microsoft.com/office/drawing/2014/main" id="{8BB7ABD2-BEED-4996-8A0C-0CEFEB66021D}"/>
              </a:ext>
            </a:extLst>
          </p:cNvPr>
          <p:cNvSpPr>
            <a:spLocks noGrp="1"/>
          </p:cNvSpPr>
          <p:nvPr>
            <p:ph type="title"/>
          </p:nvPr>
        </p:nvSpPr>
        <p:spPr>
          <a:xfrm>
            <a:off x="1809750" y="200726"/>
            <a:ext cx="5705808" cy="1014761"/>
          </a:xfrm>
        </p:spPr>
        <p:txBody>
          <a:bodyPr/>
          <a:lstStyle/>
          <a:p>
            <a:r>
              <a:rPr lang="en-US" dirty="0"/>
              <a:t>NIEM API and Toolbox Update</a:t>
            </a:r>
          </a:p>
        </p:txBody>
      </p:sp>
      <p:sp>
        <p:nvSpPr>
          <p:cNvPr id="5" name="Rectangle: Rounded Corners 4">
            <a:extLst>
              <a:ext uri="{FF2B5EF4-FFF2-40B4-BE49-F238E27FC236}">
                <a16:creationId xmlns:a16="http://schemas.microsoft.com/office/drawing/2014/main" id="{2CB7C66E-7A1D-4519-96A8-6F61A9CE6B10}"/>
              </a:ext>
            </a:extLst>
          </p:cNvPr>
          <p:cNvSpPr/>
          <p:nvPr/>
        </p:nvSpPr>
        <p:spPr>
          <a:xfrm>
            <a:off x="4589671" y="6270875"/>
            <a:ext cx="954537" cy="34503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3C"/>
                </a:solidFill>
                <a:effectLst/>
                <a:uLnTx/>
                <a:uFillTx/>
                <a:latin typeface="Arial" panose="020B0604020202020204"/>
                <a:ea typeface="+mn-ea"/>
                <a:cs typeface="+mn-cs"/>
              </a:rPr>
              <a:t>Done</a:t>
            </a:r>
          </a:p>
        </p:txBody>
      </p:sp>
      <p:sp>
        <p:nvSpPr>
          <p:cNvPr id="6" name="Rectangle: Rounded Corners 5">
            <a:extLst>
              <a:ext uri="{FF2B5EF4-FFF2-40B4-BE49-F238E27FC236}">
                <a16:creationId xmlns:a16="http://schemas.microsoft.com/office/drawing/2014/main" id="{3E2DD837-FFCB-40CA-B712-DE09B274E896}"/>
              </a:ext>
            </a:extLst>
          </p:cNvPr>
          <p:cNvSpPr/>
          <p:nvPr/>
        </p:nvSpPr>
        <p:spPr>
          <a:xfrm>
            <a:off x="5704171" y="6270875"/>
            <a:ext cx="954537" cy="34503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3C"/>
                </a:solidFill>
                <a:effectLst/>
                <a:uLnTx/>
                <a:uFillTx/>
                <a:latin typeface="Arial" panose="020B0604020202020204"/>
                <a:ea typeface="+mn-ea"/>
                <a:cs typeface="+mn-cs"/>
              </a:rPr>
              <a:t>In progress</a:t>
            </a:r>
          </a:p>
        </p:txBody>
      </p:sp>
      <p:sp>
        <p:nvSpPr>
          <p:cNvPr id="7" name="Rectangle: Rounded Corners 6">
            <a:extLst>
              <a:ext uri="{FF2B5EF4-FFF2-40B4-BE49-F238E27FC236}">
                <a16:creationId xmlns:a16="http://schemas.microsoft.com/office/drawing/2014/main" id="{B0EFAF42-A90D-4263-B8EC-3621DA1E9CB6}"/>
              </a:ext>
            </a:extLst>
          </p:cNvPr>
          <p:cNvSpPr/>
          <p:nvPr/>
        </p:nvSpPr>
        <p:spPr>
          <a:xfrm>
            <a:off x="6818671" y="6270875"/>
            <a:ext cx="954537" cy="34503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3C"/>
                </a:solidFill>
                <a:effectLst/>
                <a:uLnTx/>
                <a:uFillTx/>
                <a:latin typeface="Arial" panose="020B0604020202020204"/>
                <a:ea typeface="+mn-ea"/>
                <a:cs typeface="+mn-cs"/>
              </a:rPr>
              <a:t>To Do</a:t>
            </a:r>
          </a:p>
        </p:txBody>
      </p:sp>
      <p:sp>
        <p:nvSpPr>
          <p:cNvPr id="2" name="TextBox 1">
            <a:extLst>
              <a:ext uri="{FF2B5EF4-FFF2-40B4-BE49-F238E27FC236}">
                <a16:creationId xmlns:a16="http://schemas.microsoft.com/office/drawing/2014/main" id="{908271E7-70F4-4101-A7C2-A850AA1F48F8}"/>
              </a:ext>
            </a:extLst>
          </p:cNvPr>
          <p:cNvSpPr txBox="1"/>
          <p:nvPr/>
        </p:nvSpPr>
        <p:spPr>
          <a:xfrm>
            <a:off x="1809751" y="6294775"/>
            <a:ext cx="1809617"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C557C"/>
                </a:solidFill>
                <a:effectLst/>
                <a:uLnTx/>
                <a:uFillTx/>
                <a:latin typeface="Arial" panose="020B0604020202020204"/>
                <a:ea typeface="+mn-ea"/>
                <a:cs typeface="+mn-cs"/>
              </a:rPr>
              <a:t>Feb 12, 2024</a:t>
            </a:r>
          </a:p>
        </p:txBody>
      </p:sp>
    </p:spTree>
    <p:extLst>
      <p:ext uri="{BB962C8B-B14F-4D97-AF65-F5344CB8AC3E}">
        <p14:creationId xmlns:p14="http://schemas.microsoft.com/office/powerpoint/2010/main" val="3315173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8DB14CE-2A11-41DF-8ABA-1A4F65EF10C8}"/>
              </a:ext>
            </a:extLst>
          </p:cNvPr>
          <p:cNvGraphicFramePr>
            <a:graphicFrameLocks noGrp="1"/>
          </p:cNvGraphicFramePr>
          <p:nvPr>
            <p:ph idx="1"/>
          </p:nvPr>
        </p:nvGraphicFramePr>
        <p:xfrm>
          <a:off x="1809751" y="1088145"/>
          <a:ext cx="8519347" cy="4700253"/>
        </p:xfrm>
        <a:graphic>
          <a:graphicData uri="http://schemas.openxmlformats.org/drawingml/2006/table">
            <a:tbl>
              <a:tblPr firstRow="1" bandRow="1">
                <a:tableStyleId>{5C22544A-7EE6-4342-B048-85BDC9FD1C3A}</a:tableStyleId>
              </a:tblPr>
              <a:tblGrid>
                <a:gridCol w="625514">
                  <a:extLst>
                    <a:ext uri="{9D8B030D-6E8A-4147-A177-3AD203B41FA5}">
                      <a16:colId xmlns:a16="http://schemas.microsoft.com/office/drawing/2014/main" val="4004798695"/>
                    </a:ext>
                  </a:extLst>
                </a:gridCol>
                <a:gridCol w="1535735">
                  <a:extLst>
                    <a:ext uri="{9D8B030D-6E8A-4147-A177-3AD203B41FA5}">
                      <a16:colId xmlns:a16="http://schemas.microsoft.com/office/drawing/2014/main" val="667413955"/>
                    </a:ext>
                  </a:extLst>
                </a:gridCol>
                <a:gridCol w="1059683">
                  <a:extLst>
                    <a:ext uri="{9D8B030D-6E8A-4147-A177-3AD203B41FA5}">
                      <a16:colId xmlns:a16="http://schemas.microsoft.com/office/drawing/2014/main" val="2994563695"/>
                    </a:ext>
                  </a:extLst>
                </a:gridCol>
                <a:gridCol w="1059683">
                  <a:extLst>
                    <a:ext uri="{9D8B030D-6E8A-4147-A177-3AD203B41FA5}">
                      <a16:colId xmlns:a16="http://schemas.microsoft.com/office/drawing/2014/main" val="1068039738"/>
                    </a:ext>
                  </a:extLst>
                </a:gridCol>
                <a:gridCol w="1059683">
                  <a:extLst>
                    <a:ext uri="{9D8B030D-6E8A-4147-A177-3AD203B41FA5}">
                      <a16:colId xmlns:a16="http://schemas.microsoft.com/office/drawing/2014/main" val="1516549752"/>
                    </a:ext>
                  </a:extLst>
                </a:gridCol>
                <a:gridCol w="1059683">
                  <a:extLst>
                    <a:ext uri="{9D8B030D-6E8A-4147-A177-3AD203B41FA5}">
                      <a16:colId xmlns:a16="http://schemas.microsoft.com/office/drawing/2014/main" val="2943305825"/>
                    </a:ext>
                  </a:extLst>
                </a:gridCol>
                <a:gridCol w="1059683">
                  <a:extLst>
                    <a:ext uri="{9D8B030D-6E8A-4147-A177-3AD203B41FA5}">
                      <a16:colId xmlns:a16="http://schemas.microsoft.com/office/drawing/2014/main" val="2999737617"/>
                    </a:ext>
                  </a:extLst>
                </a:gridCol>
                <a:gridCol w="1059683">
                  <a:extLst>
                    <a:ext uri="{9D8B030D-6E8A-4147-A177-3AD203B41FA5}">
                      <a16:colId xmlns:a16="http://schemas.microsoft.com/office/drawing/2014/main" val="49529074"/>
                    </a:ext>
                  </a:extLst>
                </a:gridCol>
              </a:tblGrid>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Alpha</a:t>
                      </a:r>
                    </a:p>
                  </a:txBody>
                  <a:tcPr marL="90601" marR="90601"/>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Focus</a:t>
                      </a:r>
                    </a:p>
                  </a:txBody>
                  <a:tcPr marL="90601" marR="90601"/>
                </a:tc>
                <a:tc>
                  <a:txBody>
                    <a:bodyPr/>
                    <a:lstStyle/>
                    <a:p>
                      <a:r>
                        <a:rPr lang="en-US" sz="1000" dirty="0">
                          <a:latin typeface="Calibri" panose="020F0502020204030204" pitchFamily="34" charset="0"/>
                          <a:ea typeface="Calibri" panose="020F0502020204030204" pitchFamily="34" charset="0"/>
                          <a:cs typeface="Calibri" panose="020F0502020204030204" pitchFamily="34" charset="0"/>
                        </a:rPr>
                        <a:t>MEP Builder</a:t>
                      </a:r>
                    </a:p>
                  </a:txBody>
                  <a:tcPr marL="90601" marR="90601"/>
                </a:tc>
                <a:tc>
                  <a:txBody>
                    <a:bodyPr/>
                    <a:lstStyle/>
                    <a:p>
                      <a:r>
                        <a:rPr lang="en-US" sz="1000" dirty="0">
                          <a:latin typeface="Calibri" panose="020F0502020204030204" pitchFamily="34" charset="0"/>
                          <a:ea typeface="Calibri" panose="020F0502020204030204" pitchFamily="34" charset="0"/>
                          <a:cs typeface="Calibri" panose="020F0502020204030204" pitchFamily="34" charset="0"/>
                        </a:rPr>
                        <a:t>SSGT</a:t>
                      </a:r>
                    </a:p>
                  </a:txBody>
                  <a:tcPr marL="90601" marR="90601"/>
                </a:tc>
                <a:tc>
                  <a:txBody>
                    <a:bodyPr/>
                    <a:lstStyle/>
                    <a:p>
                      <a:r>
                        <a:rPr lang="en-US" sz="1000" dirty="0">
                          <a:latin typeface="Calibri" panose="020F0502020204030204" pitchFamily="34" charset="0"/>
                          <a:ea typeface="Calibri" panose="020F0502020204030204" pitchFamily="34" charset="0"/>
                          <a:cs typeface="Calibri" panose="020F0502020204030204" pitchFamily="34" charset="0"/>
                        </a:rPr>
                        <a:t>Migration Tool</a:t>
                      </a:r>
                    </a:p>
                  </a:txBody>
                  <a:tcPr marL="90601" marR="90601"/>
                </a:tc>
                <a:tc>
                  <a:txBody>
                    <a:bodyPr/>
                    <a:lstStyle/>
                    <a:p>
                      <a:r>
                        <a:rPr lang="en-US" sz="1000" dirty="0">
                          <a:latin typeface="Calibri" panose="020F0502020204030204" pitchFamily="34" charset="0"/>
                          <a:ea typeface="Calibri" panose="020F0502020204030204" pitchFamily="34" charset="0"/>
                          <a:cs typeface="Calibri" panose="020F0502020204030204" pitchFamily="34" charset="0"/>
                        </a:rPr>
                        <a:t>ConTesA</a:t>
                      </a:r>
                    </a:p>
                  </a:txBody>
                  <a:tcPr marL="90601" marR="90601"/>
                </a:tc>
                <a:tc>
                  <a:txBody>
                    <a:bodyPr/>
                    <a:lstStyle/>
                    <a:p>
                      <a:r>
                        <a:rPr lang="en-US" sz="1000" dirty="0">
                          <a:latin typeface="Calibri" panose="020F0502020204030204" pitchFamily="34" charset="0"/>
                          <a:ea typeface="Calibri" panose="020F0502020204030204" pitchFamily="34" charset="0"/>
                          <a:cs typeface="Calibri" panose="020F0502020204030204" pitchFamily="34" charset="0"/>
                        </a:rPr>
                        <a:t>Movement</a:t>
                      </a:r>
                    </a:p>
                  </a:txBody>
                  <a:tcPr marL="90601" marR="90601"/>
                </a:tc>
                <a:tc>
                  <a:txBody>
                    <a:bodyPr/>
                    <a:lstStyle/>
                    <a:p>
                      <a:r>
                        <a:rPr lang="en-US" sz="1000" dirty="0">
                          <a:latin typeface="Calibri" panose="020F0502020204030204" pitchFamily="34" charset="0"/>
                          <a:ea typeface="Calibri" panose="020F0502020204030204" pitchFamily="34" charset="0"/>
                          <a:cs typeface="Calibri" panose="020F0502020204030204" pitchFamily="34" charset="0"/>
                        </a:rPr>
                        <a:t>Model mgt</a:t>
                      </a:r>
                    </a:p>
                  </a:txBody>
                  <a:tcPr marL="90601" marR="90601"/>
                </a:tc>
                <a:extLst>
                  <a:ext uri="{0D108BD9-81ED-4DB2-BD59-A6C34878D82A}">
                    <a16:rowId xmlns:a16="http://schemas.microsoft.com/office/drawing/2014/main" val="2138989750"/>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1</a:t>
                      </a:r>
                    </a:p>
                  </a:txBody>
                  <a:tcPr marL="90601" marR="90601">
                    <a:solidFill>
                      <a:schemeClr val="accent2">
                        <a:lumMod val="40000"/>
                        <a:lumOff val="6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Transforms</a:t>
                      </a:r>
                    </a:p>
                  </a:txBody>
                  <a:tcPr marL="90601" marR="90601"/>
                </a:tc>
                <a:tc>
                  <a:txBody>
                    <a:bodyPr/>
                    <a:lstStyle/>
                    <a:p>
                      <a:r>
                        <a:rPr lang="en-US" sz="800" dirty="0">
                          <a:latin typeface="Calibri" panose="020F0502020204030204" pitchFamily="34" charset="0"/>
                          <a:ea typeface="Calibri" panose="020F0502020204030204" pitchFamily="34" charset="0"/>
                          <a:cs typeface="Calibri" panose="020F0502020204030204" pitchFamily="34" charset="0"/>
                        </a:rPr>
                        <a:t>* XSD transform bug</a:t>
                      </a:r>
                    </a:p>
                  </a:txBody>
                  <a:tcPr marL="90601" marR="90601">
                    <a:solidFill>
                      <a:schemeClr val="accent2">
                        <a:lumMod val="40000"/>
                        <a:lumOff val="60000"/>
                      </a:schemeClr>
                    </a:solidFill>
                  </a:tcPr>
                </a:tc>
                <a:tc>
                  <a:txBody>
                    <a:bodyPr/>
                    <a:lstStyle/>
                    <a:p>
                      <a:r>
                        <a:rPr lang="en-US" sz="800" dirty="0">
                          <a:latin typeface="Calibri" panose="020F0502020204030204" pitchFamily="34" charset="0"/>
                          <a:ea typeface="Calibri" panose="020F0502020204030204" pitchFamily="34" charset="0"/>
                          <a:cs typeface="Calibri" panose="020F0502020204030204" pitchFamily="34" charset="0"/>
                        </a:rPr>
                        <a:t>NIEM model to XSD</a:t>
                      </a:r>
                    </a:p>
                  </a:txBody>
                  <a:tcPr marL="90601" marR="90601">
                    <a:solidFill>
                      <a:schemeClr val="accent2">
                        <a:lumMod val="40000"/>
                        <a:lumOff val="6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extLst>
                  <a:ext uri="{0D108BD9-81ED-4DB2-BD59-A6C34878D82A}">
                    <a16:rowId xmlns:a16="http://schemas.microsoft.com/office/drawing/2014/main" val="81924469"/>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2</a:t>
                      </a:r>
                    </a:p>
                  </a:txBody>
                  <a:tcPr marL="90601" marR="90601">
                    <a:solidFill>
                      <a:schemeClr val="accent2">
                        <a:lumMod val="40000"/>
                        <a:lumOff val="6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Get model details </a:t>
                      </a:r>
                      <a:r>
                        <a:rPr lang="en-US" sz="800" dirty="0">
                          <a:latin typeface="Calibri" panose="020F0502020204030204" pitchFamily="34" charset="0"/>
                          <a:ea typeface="Calibri" panose="020F0502020204030204" pitchFamily="34" charset="0"/>
                          <a:cs typeface="Calibri" panose="020F0502020204030204" pitchFamily="34" charset="0"/>
                        </a:rPr>
                        <a:t>(API)</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extLst>
                  <a:ext uri="{0D108BD9-81ED-4DB2-BD59-A6C34878D82A}">
                    <a16:rowId xmlns:a16="http://schemas.microsoft.com/office/drawing/2014/main" val="722528511"/>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3</a:t>
                      </a:r>
                    </a:p>
                  </a:txBody>
                  <a:tcPr marL="90601" marR="90601">
                    <a:solidFill>
                      <a:schemeClr val="accent2">
                        <a:lumMod val="40000"/>
                        <a:lumOff val="6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Search models </a:t>
                      </a:r>
                      <a:r>
                        <a:rPr lang="en-US" sz="800" dirty="0">
                          <a:latin typeface="Calibri" panose="020F0502020204030204" pitchFamily="34" charset="0"/>
                          <a:ea typeface="Calibri" panose="020F0502020204030204" pitchFamily="34" charset="0"/>
                          <a:cs typeface="Calibri" panose="020F0502020204030204" pitchFamily="34" charset="0"/>
                        </a:rPr>
                        <a:t>(API)</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extLst>
                  <a:ext uri="{0D108BD9-81ED-4DB2-BD59-A6C34878D82A}">
                    <a16:rowId xmlns:a16="http://schemas.microsoft.com/office/drawing/2014/main" val="3345382936"/>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4</a:t>
                      </a:r>
                    </a:p>
                  </a:txBody>
                  <a:tcPr marL="90601" marR="90601">
                    <a:solidFill>
                      <a:schemeClr val="accent2">
                        <a:lumMod val="40000"/>
                        <a:lumOff val="6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Migrate models </a:t>
                      </a:r>
                      <a:r>
                        <a:rPr lang="en-US" sz="800" dirty="0">
                          <a:latin typeface="Calibri" panose="020F0502020204030204" pitchFamily="34" charset="0"/>
                          <a:ea typeface="Calibri" panose="020F0502020204030204" pitchFamily="34" charset="0"/>
                          <a:cs typeface="Calibri" panose="020F0502020204030204" pitchFamily="34" charset="0"/>
                        </a:rPr>
                        <a:t>(API)</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extLst>
                  <a:ext uri="{0D108BD9-81ED-4DB2-BD59-A6C34878D82A}">
                    <a16:rowId xmlns:a16="http://schemas.microsoft.com/office/drawing/2014/main" val="1174600057"/>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5</a:t>
                      </a:r>
                    </a:p>
                  </a:txBody>
                  <a:tcPr marL="90601" marR="90601">
                    <a:solidFill>
                      <a:schemeClr val="accent2">
                        <a:lumMod val="40000"/>
                        <a:lumOff val="6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Validate models </a:t>
                      </a:r>
                      <a:r>
                        <a:rPr lang="en-US" sz="800" dirty="0">
                          <a:latin typeface="Calibri" panose="020F0502020204030204" pitchFamily="34" charset="0"/>
                          <a:ea typeface="Calibri" panose="020F0502020204030204" pitchFamily="34" charset="0"/>
                          <a:cs typeface="Calibri" panose="020F0502020204030204" pitchFamily="34" charset="0"/>
                        </a:rPr>
                        <a:t>(API)</a:t>
                      </a:r>
                      <a:endParaRPr lang="en-US" sz="11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kern="1200" dirty="0">
                        <a:solidFill>
                          <a:schemeClr val="dk1"/>
                        </a:solidFill>
                        <a:latin typeface="Calibri" panose="020F0502020204030204" pitchFamily="34" charset="0"/>
                        <a:ea typeface="Calibri" panose="020F0502020204030204" pitchFamily="34" charset="0"/>
                        <a:cs typeface="Calibri" panose="020F0502020204030204" pitchFamily="34" charset="0"/>
                      </a:endParaRPr>
                    </a:p>
                  </a:txBody>
                  <a:tcPr marL="90601" marR="90601">
                    <a:solidFill>
                      <a:srgbClr val="CED1D7"/>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2">
                        <a:lumMod val="40000"/>
                        <a:lumOff val="6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extLst>
                  <a:ext uri="{0D108BD9-81ED-4DB2-BD59-A6C34878D82A}">
                    <a16:rowId xmlns:a16="http://schemas.microsoft.com/office/drawing/2014/main" val="4076756002"/>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6</a:t>
                      </a:r>
                    </a:p>
                  </a:txBody>
                  <a:tcPr marL="90601" marR="90601">
                    <a:solidFill>
                      <a:schemeClr val="accent6">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Infrastructure and updates</a:t>
                      </a:r>
                    </a:p>
                  </a:txBody>
                  <a:tcPr marL="90601" marR="90601">
                    <a:solidFill>
                      <a:schemeClr val="accent6">
                        <a:lumMod val="20000"/>
                        <a:lumOff val="80000"/>
                      </a:schemeClr>
                    </a:solidFill>
                  </a:tcPr>
                </a:tc>
                <a:tc>
                  <a:txBody>
                    <a:bodyPr/>
                    <a:lstStyle/>
                    <a:p>
                      <a:r>
                        <a:rPr lang="en-US" sz="800" dirty="0">
                          <a:latin typeface="Calibri" panose="020F0502020204030204" pitchFamily="34" charset="0"/>
                          <a:ea typeface="Calibri" panose="020F0502020204030204" pitchFamily="34" charset="0"/>
                          <a:cs typeface="Calibri" panose="020F0502020204030204" pitchFamily="34" charset="0"/>
                        </a:rPr>
                        <a:t>* Fix XSD transform bug</a:t>
                      </a:r>
                    </a:p>
                  </a:txBody>
                  <a:tcPr marL="90601" marR="90601">
                    <a:solidFill>
                      <a:schemeClr val="accent6">
                        <a:lumMod val="20000"/>
                        <a:lumOff val="8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rgbClr val="E8E9EC"/>
                    </a:solidFill>
                  </a:tcPr>
                </a:tc>
                <a:tc>
                  <a:txBody>
                    <a:bodyPr/>
                    <a:lstStyle/>
                    <a:p>
                      <a:r>
                        <a:rPr lang="en-US" sz="800" dirty="0">
                          <a:latin typeface="Calibri" panose="020F0502020204030204" pitchFamily="34" charset="0"/>
                          <a:ea typeface="Calibri" panose="020F0502020204030204" pitchFamily="34" charset="0"/>
                          <a:cs typeface="Calibri" panose="020F0502020204030204" pitchFamily="34" charset="0"/>
                        </a:rPr>
                        <a:t>Add UI to Toolbox</a:t>
                      </a:r>
                    </a:p>
                  </a:txBody>
                  <a:tcPr marL="90601" marR="90601">
                    <a:solidFill>
                      <a:schemeClr val="accent6">
                        <a:lumMod val="20000"/>
                        <a:lumOff val="80000"/>
                      </a:schemeClr>
                    </a:solidFill>
                  </a:tcPr>
                </a:tc>
                <a:tc>
                  <a:txBody>
                    <a:bodyPr/>
                    <a:lstStyle/>
                    <a:p>
                      <a:r>
                        <a:rPr lang="en-US" sz="800" dirty="0">
                          <a:latin typeface="Calibri" panose="020F0502020204030204" pitchFamily="34" charset="0"/>
                          <a:ea typeface="Calibri" panose="020F0502020204030204" pitchFamily="34" charset="0"/>
                          <a:cs typeface="Calibri" panose="020F0502020204030204" pitchFamily="34" charset="0"/>
                        </a:rPr>
                        <a:t>Add UI to Toolbox</a:t>
                      </a:r>
                    </a:p>
                  </a:txBody>
                  <a:tcPr marL="90601" marR="90601">
                    <a:solidFill>
                      <a:schemeClr val="accent6">
                        <a:lumMod val="20000"/>
                        <a:lumOff val="8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rgbClr val="E8E9EC"/>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rgbClr val="E8E9EC"/>
                    </a:solidFill>
                  </a:tcPr>
                </a:tc>
                <a:extLst>
                  <a:ext uri="{0D108BD9-81ED-4DB2-BD59-A6C34878D82A}">
                    <a16:rowId xmlns:a16="http://schemas.microsoft.com/office/drawing/2014/main" val="933912434"/>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7</a:t>
                      </a:r>
                    </a:p>
                  </a:txBody>
                  <a:tcPr marL="90601" marR="90601">
                    <a:solidFill>
                      <a:schemeClr val="accent3">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Browse UI</a:t>
                      </a: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3">
                        <a:lumMod val="20000"/>
                        <a:lumOff val="8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3">
                        <a:lumMod val="20000"/>
                        <a:lumOff val="8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3">
                        <a:lumMod val="20000"/>
                        <a:lumOff val="80000"/>
                      </a:schemeClr>
                    </a:solidFill>
                  </a:tcPr>
                </a:tc>
                <a:extLst>
                  <a:ext uri="{0D108BD9-81ED-4DB2-BD59-A6C34878D82A}">
                    <a16:rowId xmlns:a16="http://schemas.microsoft.com/office/drawing/2014/main" val="973260046"/>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8</a:t>
                      </a:r>
                    </a:p>
                  </a:txBody>
                  <a:tcPr marL="90601" marR="90601">
                    <a:solidFill>
                      <a:schemeClr val="accent3">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Search UI</a:t>
                      </a: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3">
                        <a:lumMod val="20000"/>
                        <a:lumOff val="8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3">
                        <a:lumMod val="20000"/>
                        <a:lumOff val="8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3">
                        <a:lumMod val="20000"/>
                        <a:lumOff val="80000"/>
                      </a:schemeClr>
                    </a:solidFill>
                  </a:tcPr>
                </a:tc>
                <a:extLst>
                  <a:ext uri="{0D108BD9-81ED-4DB2-BD59-A6C34878D82A}">
                    <a16:rowId xmlns:a16="http://schemas.microsoft.com/office/drawing/2014/main" val="2823762492"/>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9</a:t>
                      </a:r>
                    </a:p>
                  </a:txBody>
                  <a:tcPr marL="90601" marR="90601">
                    <a:solidFill>
                      <a:schemeClr val="accent3">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Subsets</a:t>
                      </a: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chemeClr val="accent3">
                        <a:lumMod val="20000"/>
                        <a:lumOff val="80000"/>
                      </a:schemeClr>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extLst>
                  <a:ext uri="{0D108BD9-81ED-4DB2-BD59-A6C34878D82A}">
                    <a16:rowId xmlns:a16="http://schemas.microsoft.com/office/drawing/2014/main" val="3000672806"/>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10</a:t>
                      </a:r>
                    </a:p>
                  </a:txBody>
                  <a:tcPr marL="90601" marR="90601">
                    <a:solidFill>
                      <a:schemeClr val="accent3">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Model updates</a:t>
                      </a: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solidFill>
                      <a:srgbClr val="E8E9EC"/>
                    </a:solidFill>
                  </a:tcPr>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800" dirty="0">
                          <a:latin typeface="Calibri" panose="020F0502020204030204" pitchFamily="34" charset="0"/>
                          <a:ea typeface="Calibri" panose="020F0502020204030204" pitchFamily="34" charset="0"/>
                          <a:cs typeface="Calibri" panose="020F0502020204030204" pitchFamily="34" charset="0"/>
                        </a:rPr>
                        <a:t>Update NIEM model data; add migration rules.</a:t>
                      </a:r>
                    </a:p>
                  </a:txBody>
                  <a:tcPr marL="90601" marR="90601">
                    <a:solidFill>
                      <a:schemeClr val="accent3">
                        <a:lumMod val="20000"/>
                        <a:lumOff val="80000"/>
                      </a:schemeClr>
                    </a:solidFill>
                  </a:tcPr>
                </a:tc>
                <a:extLst>
                  <a:ext uri="{0D108BD9-81ED-4DB2-BD59-A6C34878D82A}">
                    <a16:rowId xmlns:a16="http://schemas.microsoft.com/office/drawing/2014/main" val="3488856728"/>
                  </a:ext>
                </a:extLst>
              </a:tr>
              <a:tr h="373237">
                <a:tc>
                  <a:txBody>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11</a:t>
                      </a:r>
                    </a:p>
                  </a:txBody>
                  <a:tcPr marL="90601" marR="90601">
                    <a:solidFill>
                      <a:schemeClr val="accent3">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Model mgt artifacts</a:t>
                      </a: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endParaRPr lang="en-US" sz="800" dirty="0">
                        <a:latin typeface="Calibri" panose="020F0502020204030204" pitchFamily="34" charset="0"/>
                        <a:ea typeface="Calibri" panose="020F0502020204030204" pitchFamily="34" charset="0"/>
                        <a:cs typeface="Calibri" panose="020F0502020204030204" pitchFamily="34" charset="0"/>
                      </a:endParaRPr>
                    </a:p>
                  </a:txBody>
                  <a:tcPr marL="90601" marR="90601"/>
                </a:tc>
                <a:tc>
                  <a:txBody>
                    <a:bodyPr/>
                    <a:lstStyle/>
                    <a:p>
                      <a:r>
                        <a:rPr lang="en-US" sz="800" dirty="0">
                          <a:latin typeface="Calibri" panose="020F0502020204030204" pitchFamily="34" charset="0"/>
                          <a:ea typeface="Calibri" panose="020F0502020204030204" pitchFamily="34" charset="0"/>
                          <a:cs typeface="Calibri" panose="020F0502020204030204" pitchFamily="34" charset="0"/>
                        </a:rPr>
                        <a:t>Load change requests. Generate version artifacts.</a:t>
                      </a:r>
                    </a:p>
                  </a:txBody>
                  <a:tcPr marL="90601" marR="90601">
                    <a:solidFill>
                      <a:schemeClr val="accent3">
                        <a:lumMod val="20000"/>
                        <a:lumOff val="80000"/>
                      </a:schemeClr>
                    </a:solidFill>
                  </a:tcPr>
                </a:tc>
                <a:extLst>
                  <a:ext uri="{0D108BD9-81ED-4DB2-BD59-A6C34878D82A}">
                    <a16:rowId xmlns:a16="http://schemas.microsoft.com/office/drawing/2014/main" val="3357164792"/>
                  </a:ext>
                </a:extLst>
              </a:tr>
            </a:tbl>
          </a:graphicData>
        </a:graphic>
      </p:graphicFrame>
      <p:sp>
        <p:nvSpPr>
          <p:cNvPr id="3" name="Title 2">
            <a:extLst>
              <a:ext uri="{FF2B5EF4-FFF2-40B4-BE49-F238E27FC236}">
                <a16:creationId xmlns:a16="http://schemas.microsoft.com/office/drawing/2014/main" id="{8BB7ABD2-BEED-4996-8A0C-0CEFEB66021D}"/>
              </a:ext>
            </a:extLst>
          </p:cNvPr>
          <p:cNvSpPr>
            <a:spLocks noGrp="1"/>
          </p:cNvSpPr>
          <p:nvPr>
            <p:ph type="title"/>
          </p:nvPr>
        </p:nvSpPr>
        <p:spPr>
          <a:xfrm>
            <a:off x="1809750" y="200726"/>
            <a:ext cx="8519346" cy="1014761"/>
          </a:xfrm>
        </p:spPr>
        <p:txBody>
          <a:bodyPr>
            <a:normAutofit/>
          </a:bodyPr>
          <a:lstStyle/>
          <a:p>
            <a:r>
              <a:rPr lang="en-US" sz="2400" dirty="0"/>
              <a:t>Support for MEP Builder and to replace legacy tools</a:t>
            </a:r>
          </a:p>
        </p:txBody>
      </p:sp>
      <p:sp>
        <p:nvSpPr>
          <p:cNvPr id="5" name="Rectangle: Rounded Corners 4">
            <a:extLst>
              <a:ext uri="{FF2B5EF4-FFF2-40B4-BE49-F238E27FC236}">
                <a16:creationId xmlns:a16="http://schemas.microsoft.com/office/drawing/2014/main" id="{2CB7C66E-7A1D-4519-96A8-6F61A9CE6B10}"/>
              </a:ext>
            </a:extLst>
          </p:cNvPr>
          <p:cNvSpPr/>
          <p:nvPr/>
        </p:nvSpPr>
        <p:spPr>
          <a:xfrm>
            <a:off x="4589671" y="6270875"/>
            <a:ext cx="954537" cy="34503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3C"/>
                </a:solidFill>
                <a:effectLst/>
                <a:uLnTx/>
                <a:uFillTx/>
                <a:latin typeface="Arial" panose="020B0604020202020204"/>
                <a:ea typeface="+mn-ea"/>
                <a:cs typeface="+mn-cs"/>
              </a:rPr>
              <a:t>Done</a:t>
            </a:r>
          </a:p>
        </p:txBody>
      </p:sp>
      <p:sp>
        <p:nvSpPr>
          <p:cNvPr id="6" name="Rectangle: Rounded Corners 5">
            <a:extLst>
              <a:ext uri="{FF2B5EF4-FFF2-40B4-BE49-F238E27FC236}">
                <a16:creationId xmlns:a16="http://schemas.microsoft.com/office/drawing/2014/main" id="{3E2DD837-FFCB-40CA-B712-DE09B274E896}"/>
              </a:ext>
            </a:extLst>
          </p:cNvPr>
          <p:cNvSpPr/>
          <p:nvPr/>
        </p:nvSpPr>
        <p:spPr>
          <a:xfrm>
            <a:off x="5704171" y="6270875"/>
            <a:ext cx="954537" cy="34503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3C"/>
                </a:solidFill>
                <a:effectLst/>
                <a:uLnTx/>
                <a:uFillTx/>
                <a:latin typeface="Arial" panose="020B0604020202020204"/>
                <a:ea typeface="+mn-ea"/>
                <a:cs typeface="+mn-cs"/>
              </a:rPr>
              <a:t>In progress</a:t>
            </a:r>
          </a:p>
        </p:txBody>
      </p:sp>
      <p:sp>
        <p:nvSpPr>
          <p:cNvPr id="7" name="Rectangle: Rounded Corners 6">
            <a:extLst>
              <a:ext uri="{FF2B5EF4-FFF2-40B4-BE49-F238E27FC236}">
                <a16:creationId xmlns:a16="http://schemas.microsoft.com/office/drawing/2014/main" id="{B0EFAF42-A90D-4263-B8EC-3621DA1E9CB6}"/>
              </a:ext>
            </a:extLst>
          </p:cNvPr>
          <p:cNvSpPr/>
          <p:nvPr/>
        </p:nvSpPr>
        <p:spPr>
          <a:xfrm>
            <a:off x="6818671" y="6270875"/>
            <a:ext cx="954537" cy="34503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C3C3C"/>
                </a:solidFill>
                <a:effectLst/>
                <a:uLnTx/>
                <a:uFillTx/>
                <a:latin typeface="Arial" panose="020B0604020202020204"/>
                <a:ea typeface="+mn-ea"/>
                <a:cs typeface="+mn-cs"/>
              </a:rPr>
              <a:t>To Do</a:t>
            </a:r>
          </a:p>
        </p:txBody>
      </p:sp>
    </p:spTree>
    <p:extLst>
      <p:ext uri="{BB962C8B-B14F-4D97-AF65-F5344CB8AC3E}">
        <p14:creationId xmlns:p14="http://schemas.microsoft.com/office/powerpoint/2010/main" val="4202622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C2338FC0-782A-4745-84A5-54BF5D06DD3E}"/>
              </a:ext>
            </a:extLst>
          </p:cNvPr>
          <p:cNvGraphicFramePr>
            <a:graphicFrameLocks noGrp="1"/>
          </p:cNvGraphicFramePr>
          <p:nvPr>
            <p:ph idx="1"/>
          </p:nvPr>
        </p:nvGraphicFramePr>
        <p:xfrm>
          <a:off x="1745095" y="1280680"/>
          <a:ext cx="8572500" cy="2336800"/>
        </p:xfrm>
        <a:graphic>
          <a:graphicData uri="http://schemas.openxmlformats.org/drawingml/2006/table">
            <a:tbl>
              <a:tblPr firstRow="1" bandRow="1">
                <a:tableStyleId>{5C22544A-7EE6-4342-B048-85BDC9FD1C3A}</a:tableStyleId>
              </a:tblPr>
              <a:tblGrid>
                <a:gridCol w="2463844">
                  <a:extLst>
                    <a:ext uri="{9D8B030D-6E8A-4147-A177-3AD203B41FA5}">
                      <a16:colId xmlns:a16="http://schemas.microsoft.com/office/drawing/2014/main" val="1117764868"/>
                    </a:ext>
                  </a:extLst>
                </a:gridCol>
                <a:gridCol w="2813539">
                  <a:extLst>
                    <a:ext uri="{9D8B030D-6E8A-4147-A177-3AD203B41FA5}">
                      <a16:colId xmlns:a16="http://schemas.microsoft.com/office/drawing/2014/main" val="2499530673"/>
                    </a:ext>
                  </a:extLst>
                </a:gridCol>
                <a:gridCol w="3295117">
                  <a:extLst>
                    <a:ext uri="{9D8B030D-6E8A-4147-A177-3AD203B41FA5}">
                      <a16:colId xmlns:a16="http://schemas.microsoft.com/office/drawing/2014/main" val="1519357266"/>
                    </a:ext>
                  </a:extLst>
                </a:gridCol>
              </a:tblGrid>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Title</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Link</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Comments</a:t>
                      </a:r>
                    </a:p>
                  </a:txBody>
                  <a:tcPr/>
                </a:tc>
                <a:extLst>
                  <a:ext uri="{0D108BD9-81ED-4DB2-BD59-A6C34878D82A}">
                    <a16:rowId xmlns:a16="http://schemas.microsoft.com/office/drawing/2014/main" val="3337693978"/>
                  </a:ext>
                </a:extLst>
              </a:tr>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NIEM Toolbox</a:t>
                      </a:r>
                    </a:p>
                  </a:txBody>
                  <a:tcPr>
                    <a:solidFill>
                      <a:schemeClr val="accent6">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hlinkClick r:id="rId2"/>
                        </a:rPr>
                        <a:t>https://niemopen.github.io/niem-toolbox/</a:t>
                      </a:r>
                      <a:r>
                        <a:rPr lang="en-US" sz="1100" dirty="0">
                          <a:latin typeface="Calibri" panose="020F0502020204030204" pitchFamily="34" charset="0"/>
                          <a:ea typeface="Calibri" panose="020F0502020204030204" pitchFamily="34" charset="0"/>
                          <a:cs typeface="Calibri" panose="020F0502020204030204" pitchFamily="34" charset="0"/>
                        </a:rPr>
                        <a:t> </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Will be available at the end of the current alpha.</a:t>
                      </a:r>
                    </a:p>
                  </a:txBody>
                  <a:tcPr/>
                </a:tc>
                <a:extLst>
                  <a:ext uri="{0D108BD9-81ED-4DB2-BD59-A6C34878D82A}">
                    <a16:rowId xmlns:a16="http://schemas.microsoft.com/office/drawing/2014/main" val="1471257324"/>
                  </a:ext>
                </a:extLst>
              </a:tr>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NIEMOpen Tool Issue Tracker</a:t>
                      </a:r>
                    </a:p>
                  </a:txBody>
                  <a:tcPr>
                    <a:solidFill>
                      <a:schemeClr val="accent2">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hlinkClick r:id="rId3"/>
                        </a:rPr>
                        <a:t>https://github.com/orgs/niemopen/projects/4/views/2</a:t>
                      </a:r>
                      <a:r>
                        <a:rPr lang="en-US" sz="1100" dirty="0">
                          <a:latin typeface="Calibri" panose="020F0502020204030204" pitchFamily="34" charset="0"/>
                          <a:ea typeface="Calibri" panose="020F0502020204030204" pitchFamily="34" charset="0"/>
                          <a:cs typeface="Calibri" panose="020F0502020204030204" pitchFamily="34" charset="0"/>
                        </a:rPr>
                        <a:t> </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Kanban board for NIEM API and NIEM Toolbox.  Click tabs for other groupings and views of the data.</a:t>
                      </a:r>
                    </a:p>
                  </a:txBody>
                  <a:tcPr/>
                </a:tc>
                <a:extLst>
                  <a:ext uri="{0D108BD9-81ED-4DB2-BD59-A6C34878D82A}">
                    <a16:rowId xmlns:a16="http://schemas.microsoft.com/office/drawing/2014/main" val="1600807324"/>
                  </a:ext>
                </a:extLst>
              </a:tr>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NIEM API 2.0 code</a:t>
                      </a:r>
                    </a:p>
                  </a:txBody>
                  <a:tcPr>
                    <a:solidFill>
                      <a:schemeClr val="accent6">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hlinkClick r:id="rId4"/>
                        </a:rPr>
                        <a:t>https://github.com/niemopen/niem-api</a:t>
                      </a:r>
                      <a:r>
                        <a:rPr lang="en-US" sz="1100" dirty="0">
                          <a:latin typeface="Calibri" panose="020F0502020204030204" pitchFamily="34" charset="0"/>
                          <a:ea typeface="Calibri" panose="020F0502020204030204" pitchFamily="34" charset="0"/>
                          <a:cs typeface="Calibri" panose="020F0502020204030204" pitchFamily="34" charset="0"/>
                        </a:rPr>
                        <a:t> </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Code to be posted at the end of the current alpha.</a:t>
                      </a:r>
                    </a:p>
                  </a:txBody>
                  <a:tcPr/>
                </a:tc>
                <a:extLst>
                  <a:ext uri="{0D108BD9-81ED-4DB2-BD59-A6C34878D82A}">
                    <a16:rowId xmlns:a16="http://schemas.microsoft.com/office/drawing/2014/main" val="2663077332"/>
                  </a:ext>
                </a:extLst>
              </a:tr>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NIEM Toolbox code</a:t>
                      </a:r>
                    </a:p>
                  </a:txBody>
                  <a:tcPr>
                    <a:solidFill>
                      <a:schemeClr val="accent6">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hlinkClick r:id="rId5"/>
                        </a:rPr>
                        <a:t>https://github.com/niemopen/niem-toolbox</a:t>
                      </a:r>
                      <a:r>
                        <a:rPr lang="en-US" sz="1100" dirty="0">
                          <a:latin typeface="Calibri" panose="020F0502020204030204" pitchFamily="34" charset="0"/>
                          <a:ea typeface="Calibri" panose="020F0502020204030204" pitchFamily="34" charset="0"/>
                          <a:cs typeface="Calibri" panose="020F0502020204030204" pitchFamily="34" charset="0"/>
                        </a:rPr>
                        <a:t> </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Code to be posted at the end of the current alpha.</a:t>
                      </a:r>
                    </a:p>
                  </a:txBody>
                  <a:tcPr/>
                </a:tc>
                <a:extLst>
                  <a:ext uri="{0D108BD9-81ED-4DB2-BD59-A6C34878D82A}">
                    <a16:rowId xmlns:a16="http://schemas.microsoft.com/office/drawing/2014/main" val="187908944"/>
                  </a:ext>
                </a:extLst>
              </a:tr>
              <a:tr h="370840">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NIEM data for the new backend PostgreSQL database</a:t>
                      </a:r>
                    </a:p>
                  </a:txBody>
                  <a:tcPr>
                    <a:solidFill>
                      <a:schemeClr val="accent6">
                        <a:lumMod val="20000"/>
                        <a:lumOff val="80000"/>
                      </a:schemeClr>
                    </a:solidFill>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hlinkClick r:id="rId6"/>
                        </a:rPr>
                        <a:t>https://github.com/niemopen/niem-api-db</a:t>
                      </a:r>
                      <a:r>
                        <a:rPr lang="en-US" sz="1100" dirty="0">
                          <a:latin typeface="Calibri" panose="020F0502020204030204" pitchFamily="34" charset="0"/>
                          <a:ea typeface="Calibri" panose="020F0502020204030204" pitchFamily="34" charset="0"/>
                          <a:cs typeface="Calibri" panose="020F0502020204030204" pitchFamily="34" charset="0"/>
                        </a:rPr>
                        <a:t> </a:t>
                      </a:r>
                    </a:p>
                  </a:txBody>
                  <a:tcPr/>
                </a:tc>
                <a:tc>
                  <a:txBody>
                    <a:bodyPr/>
                    <a:lstStyle/>
                    <a:p>
                      <a:r>
                        <a:rPr lang="en-US" sz="1100" dirty="0">
                          <a:latin typeface="Calibri" panose="020F0502020204030204" pitchFamily="34" charset="0"/>
                          <a:ea typeface="Calibri" panose="020F0502020204030204" pitchFamily="34" charset="0"/>
                          <a:cs typeface="Calibri" panose="020F0502020204030204" pitchFamily="34" charset="0"/>
                        </a:rPr>
                        <a:t>SQL files with NIEM 1.0 – 5.2 data to be posted at the end of the current alpha.</a:t>
                      </a:r>
                    </a:p>
                  </a:txBody>
                  <a:tcPr/>
                </a:tc>
                <a:extLst>
                  <a:ext uri="{0D108BD9-81ED-4DB2-BD59-A6C34878D82A}">
                    <a16:rowId xmlns:a16="http://schemas.microsoft.com/office/drawing/2014/main" val="263560861"/>
                  </a:ext>
                </a:extLst>
              </a:tr>
            </a:tbl>
          </a:graphicData>
        </a:graphic>
      </p:graphicFrame>
      <p:sp>
        <p:nvSpPr>
          <p:cNvPr id="5" name="Title 4">
            <a:extLst>
              <a:ext uri="{FF2B5EF4-FFF2-40B4-BE49-F238E27FC236}">
                <a16:creationId xmlns:a16="http://schemas.microsoft.com/office/drawing/2014/main" id="{E484EE64-80B2-49F3-8965-65040CEA3EF1}"/>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3988308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Roll call</a:t>
            </a:r>
          </a:p>
        </p:txBody>
      </p:sp>
      <p:sp>
        <p:nvSpPr>
          <p:cNvPr id="3" name="Text Placeholder 2">
            <a:extLst>
              <a:ext uri="{FF2B5EF4-FFF2-40B4-BE49-F238E27FC236}">
                <a16:creationId xmlns:a16="http://schemas.microsoft.com/office/drawing/2014/main" id="{BBADD056-D2FA-4A6F-B173-96A83BC9A3CC}"/>
              </a:ext>
            </a:extLst>
          </p:cNvPr>
          <p:cNvSpPr>
            <a:spLocks noGrp="1"/>
          </p:cNvSpPr>
          <p:nvPr>
            <p:ph type="body" sz="quarter" idx="13"/>
          </p:nvPr>
        </p:nvSpPr>
        <p:spPr/>
        <p:txBody>
          <a:bodyPr>
            <a:normAutofit fontScale="92500" lnSpcReduction="20000"/>
          </a:bodyPr>
          <a:lstStyle/>
          <a:p>
            <a:r>
              <a:rPr lang="en-US" dirty="0"/>
              <a:t>PGB Voting Members:</a:t>
            </a:r>
          </a:p>
          <a:p>
            <a:pPr lvl="1"/>
            <a:r>
              <a:rPr lang="en-US" dirty="0"/>
              <a:t>Department of Defense Joint Staff J6 (DoD JS J6)</a:t>
            </a:r>
          </a:p>
          <a:p>
            <a:pPr lvl="1"/>
            <a:r>
              <a:rPr lang="en-US" dirty="0"/>
              <a:t>Department of Homeland Security Science &amp; Technology (DHS S&amp;T)</a:t>
            </a:r>
          </a:p>
          <a:p>
            <a:pPr lvl="1"/>
            <a:r>
              <a:rPr lang="en-US" dirty="0"/>
              <a:t>Equivant</a:t>
            </a:r>
          </a:p>
          <a:p>
            <a:pPr lvl="1"/>
            <a:r>
              <a:rPr lang="en-US" dirty="0"/>
              <a:t>Georgia Tech Research Institute (GTRI)</a:t>
            </a:r>
          </a:p>
          <a:p>
            <a:pPr lvl="1" algn="just"/>
            <a:r>
              <a:rPr lang="en-US" sz="2000" dirty="0">
                <a:solidFill>
                  <a:srgbClr val="8B8B8B">
                    <a:lumMod val="50000"/>
                  </a:srgbClr>
                </a:solidFill>
                <a:latin typeface="Arial"/>
              </a:rPr>
              <a:t>Integrated Justice Information Systems Institute (IJIS)</a:t>
            </a:r>
          </a:p>
          <a:p>
            <a:pPr lvl="1" algn="just"/>
            <a:r>
              <a:rPr lang="en-US" sz="2000" dirty="0">
                <a:solidFill>
                  <a:srgbClr val="8B8B8B">
                    <a:lumMod val="50000"/>
                  </a:srgbClr>
                </a:solidFill>
                <a:latin typeface="Arial"/>
              </a:rPr>
              <a:t>Commonwealth of Virginia, Office of Data Governance and Analytics</a:t>
            </a:r>
          </a:p>
          <a:p>
            <a:pPr lvl="1" algn="just"/>
            <a:r>
              <a:rPr lang="en-US" sz="2000" dirty="0">
                <a:solidFill>
                  <a:srgbClr val="8B8B8B">
                    <a:lumMod val="50000"/>
                  </a:srgbClr>
                </a:solidFill>
                <a:latin typeface="Arial"/>
              </a:rPr>
              <a:t>Criminal justice Information Systems Division (CJISD), Federal Bureau of Investigation</a:t>
            </a:r>
          </a:p>
          <a:p>
            <a:pPr marL="457200" lvl="1" indent="0">
              <a:buNone/>
            </a:pPr>
            <a:endParaRPr lang="en-US" dirty="0"/>
          </a:p>
          <a:p>
            <a:r>
              <a:rPr lang="en-US" dirty="0"/>
              <a:t>PGB Expert Voting Members</a:t>
            </a:r>
          </a:p>
          <a:p>
            <a:pPr lvl="1"/>
            <a:r>
              <a:rPr lang="en-US" dirty="0"/>
              <a:t>NBAC TSC</a:t>
            </a:r>
          </a:p>
          <a:p>
            <a:pPr lvl="1"/>
            <a:r>
              <a:rPr lang="en-US" dirty="0"/>
              <a:t>NTAC TSC</a:t>
            </a:r>
          </a:p>
          <a:p>
            <a:pPr lvl="1"/>
            <a:r>
              <a:rPr lang="en-US" dirty="0"/>
              <a:t>NMO TSC</a:t>
            </a:r>
          </a:p>
          <a:p>
            <a:pPr marL="457200" lvl="1" indent="0">
              <a:buNone/>
            </a:pPr>
            <a:endParaRPr lang="en-US" dirty="0"/>
          </a:p>
          <a:p>
            <a:r>
              <a:rPr lang="en-US" dirty="0"/>
              <a:t>PGB Expert NON-Voting Members</a:t>
            </a:r>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6</a:t>
            </a:fld>
            <a:endParaRPr lang="en-US" dirty="0"/>
          </a:p>
        </p:txBody>
      </p:sp>
    </p:spTree>
    <p:extLst>
      <p:ext uri="{BB962C8B-B14F-4D97-AF65-F5344CB8AC3E}">
        <p14:creationId xmlns:p14="http://schemas.microsoft.com/office/powerpoint/2010/main" val="114572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9098" y="289996"/>
            <a:ext cx="75800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3"/>
          <a:stretch>
            <a:fillRect/>
          </a:stretch>
        </p:blipFill>
        <p:spPr>
          <a:xfrm>
            <a:off x="599480" y="971901"/>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2261111" y="2455979"/>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599479" y="2411020"/>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sp>
        <p:nvSpPr>
          <p:cNvPr id="21" name="TextBox 20">
            <a:extLst>
              <a:ext uri="{FF2B5EF4-FFF2-40B4-BE49-F238E27FC236}">
                <a16:creationId xmlns:a16="http://schemas.microsoft.com/office/drawing/2014/main" id="{D17CC975-4B00-4C3D-890A-997EBA867B36}"/>
              </a:ext>
            </a:extLst>
          </p:cNvPr>
          <p:cNvSpPr txBox="1"/>
          <p:nvPr/>
        </p:nvSpPr>
        <p:spPr>
          <a:xfrm>
            <a:off x="3740936" y="2434784"/>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006" y="1026234"/>
            <a:ext cx="825487" cy="1238525"/>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5"/>
          <a:stretch>
            <a:fillRect/>
          </a:stretch>
        </p:blipFill>
        <p:spPr>
          <a:xfrm>
            <a:off x="5452126" y="1042876"/>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5263685" y="2449349"/>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6"/>
          <a:stretch>
            <a:fillRect/>
          </a:stretch>
        </p:blipFill>
        <p:spPr>
          <a:xfrm>
            <a:off x="2305462" y="1026234"/>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6778430" y="2473920"/>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4899" y="1035071"/>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8536202" y="2437689"/>
            <a:ext cx="1558430" cy="1477328"/>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8"/>
          <a:stretch>
            <a:fillRect/>
          </a:stretch>
        </p:blipFill>
        <p:spPr>
          <a:xfrm>
            <a:off x="8788639" y="1058532"/>
            <a:ext cx="1225018"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9950079" y="2405912"/>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66789" y="1042876"/>
            <a:ext cx="930505" cy="1240673"/>
          </a:xfrm>
          <a:prstGeom prst="rect">
            <a:avLst/>
          </a:prstGeom>
        </p:spPr>
      </p:pic>
      <p:pic>
        <p:nvPicPr>
          <p:cNvPr id="8" name="Picture 7">
            <a:extLst>
              <a:ext uri="{FF2B5EF4-FFF2-40B4-BE49-F238E27FC236}">
                <a16:creationId xmlns:a16="http://schemas.microsoft.com/office/drawing/2014/main" id="{3B4B6590-09FA-6590-B6FA-931462447FAD}"/>
              </a:ext>
            </a:extLst>
          </p:cNvPr>
          <p:cNvPicPr>
            <a:picLocks noChangeAspect="1"/>
          </p:cNvPicPr>
          <p:nvPr/>
        </p:nvPicPr>
        <p:blipFill>
          <a:blip r:embed="rId10"/>
          <a:stretch>
            <a:fillRect/>
          </a:stretch>
        </p:blipFill>
        <p:spPr>
          <a:xfrm>
            <a:off x="599479" y="3901836"/>
            <a:ext cx="5363576" cy="1941550"/>
          </a:xfrm>
          <a:prstGeom prst="rect">
            <a:avLst/>
          </a:prstGeom>
        </p:spPr>
      </p:pic>
      <p:pic>
        <p:nvPicPr>
          <p:cNvPr id="11" name="Picture 10">
            <a:extLst>
              <a:ext uri="{FF2B5EF4-FFF2-40B4-BE49-F238E27FC236}">
                <a16:creationId xmlns:a16="http://schemas.microsoft.com/office/drawing/2014/main" id="{B09BA529-8FA4-7F9F-2387-37D81FCE829B}"/>
              </a:ext>
            </a:extLst>
          </p:cNvPr>
          <p:cNvPicPr>
            <a:picLocks noChangeAspect="1"/>
          </p:cNvPicPr>
          <p:nvPr/>
        </p:nvPicPr>
        <p:blipFill>
          <a:blip r:embed="rId11"/>
          <a:stretch>
            <a:fillRect/>
          </a:stretch>
        </p:blipFill>
        <p:spPr>
          <a:xfrm>
            <a:off x="6942483" y="3882698"/>
            <a:ext cx="4650038" cy="2154146"/>
          </a:xfrm>
          <a:prstGeom prst="rect">
            <a:avLst/>
          </a:prstGeom>
        </p:spPr>
      </p:pic>
    </p:spTree>
    <p:extLst>
      <p:ext uri="{BB962C8B-B14F-4D97-AF65-F5344CB8AC3E}">
        <p14:creationId xmlns:p14="http://schemas.microsoft.com/office/powerpoint/2010/main" val="344456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90CF-CD2A-4BE3-BEA0-2E8DAA2B61E7}"/>
              </a:ext>
            </a:extLst>
          </p:cNvPr>
          <p:cNvSpPr>
            <a:spLocks noGrp="1"/>
          </p:cNvSpPr>
          <p:nvPr>
            <p:ph type="title"/>
          </p:nvPr>
        </p:nvSpPr>
        <p:spPr>
          <a:xfrm>
            <a:off x="609600" y="388275"/>
            <a:ext cx="10972800" cy="584775"/>
          </a:xfrm>
        </p:spPr>
        <p:txBody>
          <a:bodyPr>
            <a:normAutofit/>
          </a:bodyPr>
          <a:lstStyle/>
          <a:p>
            <a:r>
              <a:rPr lang="en-US" dirty="0"/>
              <a:t>NMO, NBAC, &amp; NTAC TSC Co-Chairs &amp; OASIS Maintainers</a:t>
            </a:r>
          </a:p>
        </p:txBody>
      </p:sp>
      <p:sp>
        <p:nvSpPr>
          <p:cNvPr id="4" name="Slide Number Placeholder 3">
            <a:extLst>
              <a:ext uri="{FF2B5EF4-FFF2-40B4-BE49-F238E27FC236}">
                <a16:creationId xmlns:a16="http://schemas.microsoft.com/office/drawing/2014/main" id="{02022693-26B5-4548-96CB-05AA3EC561BA}"/>
              </a:ext>
            </a:extLst>
          </p:cNvPr>
          <p:cNvSpPr>
            <a:spLocks noGrp="1"/>
          </p:cNvSpPr>
          <p:nvPr>
            <p:ph type="sldNum" sz="quarter" idx="4"/>
          </p:nvPr>
        </p:nvSpPr>
        <p:spPr>
          <a:xfrm>
            <a:off x="4740106" y="6344830"/>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graphicFrame>
        <p:nvGraphicFramePr>
          <p:cNvPr id="8" name="Table 8">
            <a:extLst>
              <a:ext uri="{FF2B5EF4-FFF2-40B4-BE49-F238E27FC236}">
                <a16:creationId xmlns:a16="http://schemas.microsoft.com/office/drawing/2014/main" id="{A74C65C2-8ED9-41CF-9E59-9A9FF029203D}"/>
              </a:ext>
            </a:extLst>
          </p:cNvPr>
          <p:cNvGraphicFramePr>
            <a:graphicFrameLocks noGrp="1"/>
          </p:cNvGraphicFramePr>
          <p:nvPr>
            <p:extLst>
              <p:ext uri="{D42A27DB-BD31-4B8C-83A1-F6EECF244321}">
                <p14:modId xmlns:p14="http://schemas.microsoft.com/office/powerpoint/2010/main" val="493996877"/>
              </p:ext>
            </p:extLst>
          </p:nvPr>
        </p:nvGraphicFramePr>
        <p:xfrm>
          <a:off x="463250" y="872712"/>
          <a:ext cx="5216893" cy="1340500"/>
        </p:xfrm>
        <a:graphic>
          <a:graphicData uri="http://schemas.openxmlformats.org/drawingml/2006/table">
            <a:tbl>
              <a:tblPr firstRow="1" bandRow="1">
                <a:tableStyleId>{5C22544A-7EE6-4342-B048-85BDC9FD1C3A}</a:tableStyleId>
              </a:tblPr>
              <a:tblGrid>
                <a:gridCol w="1322815">
                  <a:extLst>
                    <a:ext uri="{9D8B030D-6E8A-4147-A177-3AD203B41FA5}">
                      <a16:colId xmlns:a16="http://schemas.microsoft.com/office/drawing/2014/main" val="2810206433"/>
                    </a:ext>
                  </a:extLst>
                </a:gridCol>
                <a:gridCol w="3894078">
                  <a:extLst>
                    <a:ext uri="{9D8B030D-6E8A-4147-A177-3AD203B41FA5}">
                      <a16:colId xmlns:a16="http://schemas.microsoft.com/office/drawing/2014/main" val="831855814"/>
                    </a:ext>
                  </a:extLst>
                </a:gridCol>
              </a:tblGrid>
              <a:tr h="426100">
                <a:tc>
                  <a:txBody>
                    <a:bodyPr/>
                    <a:lstStyle/>
                    <a:p>
                      <a:r>
                        <a:rPr lang="en-US" sz="1400" dirty="0"/>
                        <a:t>TSC</a:t>
                      </a:r>
                    </a:p>
                  </a:txBody>
                  <a:tcPr/>
                </a:tc>
                <a:tc>
                  <a:txBody>
                    <a:bodyPr/>
                    <a:lstStyle/>
                    <a:p>
                      <a:r>
                        <a:rPr lang="en-US" sz="1400" dirty="0"/>
                        <a:t>Approved (TSC CHAIRS)</a:t>
                      </a:r>
                    </a:p>
                  </a:txBody>
                  <a:tcPr/>
                </a:tc>
                <a:extLst>
                  <a:ext uri="{0D108BD9-81ED-4DB2-BD59-A6C34878D82A}">
                    <a16:rowId xmlns:a16="http://schemas.microsoft.com/office/drawing/2014/main" val="242503852"/>
                  </a:ext>
                </a:extLst>
              </a:tr>
              <a:tr h="261809">
                <a:tc>
                  <a:txBody>
                    <a:bodyPr/>
                    <a:lstStyle/>
                    <a:p>
                      <a:r>
                        <a:rPr lang="en-US" sz="1400" dirty="0">
                          <a:solidFill>
                            <a:schemeClr val="bg2">
                              <a:lumMod val="10000"/>
                            </a:schemeClr>
                          </a:solidFill>
                        </a:rPr>
                        <a:t>NMO TSC</a:t>
                      </a:r>
                    </a:p>
                  </a:txBody>
                  <a:tcPr/>
                </a:tc>
                <a:tc>
                  <a:txBody>
                    <a:bodyPr/>
                    <a:lstStyle/>
                    <a:p>
                      <a:r>
                        <a:rPr lang="en-US" sz="1400" dirty="0">
                          <a:solidFill>
                            <a:schemeClr val="bg2">
                              <a:lumMod val="10000"/>
                            </a:schemeClr>
                          </a:solidFill>
                        </a:rPr>
                        <a:t>Ms. Katherine Escobar &amp; Ms. Beth Smalley</a:t>
                      </a:r>
                    </a:p>
                  </a:txBody>
                  <a:tcPr/>
                </a:tc>
                <a:extLst>
                  <a:ext uri="{0D108BD9-81ED-4DB2-BD59-A6C34878D82A}">
                    <a16:rowId xmlns:a16="http://schemas.microsoft.com/office/drawing/2014/main" val="780952653"/>
                  </a:ext>
                </a:extLst>
              </a:tr>
              <a:tr h="261809">
                <a:tc>
                  <a:txBody>
                    <a:bodyPr/>
                    <a:lstStyle/>
                    <a:p>
                      <a:r>
                        <a:rPr lang="en-US" sz="1400" dirty="0">
                          <a:solidFill>
                            <a:schemeClr val="bg2">
                              <a:lumMod val="10000"/>
                            </a:schemeClr>
                          </a:solidFill>
                        </a:rPr>
                        <a:t>NBAC TSC</a:t>
                      </a:r>
                    </a:p>
                  </a:txBody>
                  <a:tcPr/>
                </a:tc>
                <a:tc>
                  <a:txBody>
                    <a:bodyPr/>
                    <a:lstStyle/>
                    <a:p>
                      <a:r>
                        <a:rPr lang="en-US" sz="1400" dirty="0">
                          <a:solidFill>
                            <a:schemeClr val="bg2">
                              <a:lumMod val="10000"/>
                            </a:schemeClr>
                          </a:solidFill>
                        </a:rPr>
                        <a:t>Mr. Kamran Atri &amp; Mr. Thomas Krul</a:t>
                      </a:r>
                    </a:p>
                  </a:txBody>
                  <a:tcPr/>
                </a:tc>
                <a:extLst>
                  <a:ext uri="{0D108BD9-81ED-4DB2-BD59-A6C34878D82A}">
                    <a16:rowId xmlns:a16="http://schemas.microsoft.com/office/drawing/2014/main" val="250328307"/>
                  </a:ext>
                </a:extLst>
              </a:tr>
              <a:tr h="261809">
                <a:tc>
                  <a:txBody>
                    <a:bodyPr/>
                    <a:lstStyle/>
                    <a:p>
                      <a:r>
                        <a:rPr lang="en-US" sz="1400" dirty="0">
                          <a:solidFill>
                            <a:schemeClr val="bg2">
                              <a:lumMod val="10000"/>
                            </a:schemeClr>
                          </a:solidFill>
                        </a:rPr>
                        <a:t>NTAC TSC</a:t>
                      </a:r>
                    </a:p>
                  </a:txBody>
                  <a:tcPr/>
                </a:tc>
                <a:tc>
                  <a:txBody>
                    <a:bodyPr/>
                    <a:lstStyle/>
                    <a:p>
                      <a:r>
                        <a:rPr lang="en-US" sz="1400" dirty="0">
                          <a:solidFill>
                            <a:schemeClr val="bg2">
                              <a:lumMod val="10000"/>
                            </a:schemeClr>
                          </a:solidFill>
                        </a:rPr>
                        <a:t>Dr. Scott Renner &amp; Mr. Jim Cabral</a:t>
                      </a:r>
                    </a:p>
                  </a:txBody>
                  <a:tcPr/>
                </a:tc>
                <a:extLst>
                  <a:ext uri="{0D108BD9-81ED-4DB2-BD59-A6C34878D82A}">
                    <a16:rowId xmlns:a16="http://schemas.microsoft.com/office/drawing/2014/main" val="2147253802"/>
                  </a:ext>
                </a:extLst>
              </a:tr>
            </a:tbl>
          </a:graphicData>
        </a:graphic>
      </p:graphicFrame>
      <p:grpSp>
        <p:nvGrpSpPr>
          <p:cNvPr id="19" name="Group 18">
            <a:extLst>
              <a:ext uri="{FF2B5EF4-FFF2-40B4-BE49-F238E27FC236}">
                <a16:creationId xmlns:a16="http://schemas.microsoft.com/office/drawing/2014/main" id="{3068F5E1-611D-996E-625B-B4F8989E8D23}"/>
              </a:ext>
            </a:extLst>
          </p:cNvPr>
          <p:cNvGrpSpPr/>
          <p:nvPr/>
        </p:nvGrpSpPr>
        <p:grpSpPr>
          <a:xfrm>
            <a:off x="609600" y="2318146"/>
            <a:ext cx="4312677" cy="3514571"/>
            <a:chOff x="6096000" y="1713006"/>
            <a:chExt cx="5234839" cy="4227713"/>
          </a:xfrm>
        </p:grpSpPr>
        <p:grpSp>
          <p:nvGrpSpPr>
            <p:cNvPr id="18" name="Group 17">
              <a:extLst>
                <a:ext uri="{FF2B5EF4-FFF2-40B4-BE49-F238E27FC236}">
                  <a16:creationId xmlns:a16="http://schemas.microsoft.com/office/drawing/2014/main" id="{80A36846-B43C-CF2B-34A0-499F56AF3DF1}"/>
                </a:ext>
              </a:extLst>
            </p:cNvPr>
            <p:cNvGrpSpPr/>
            <p:nvPr/>
          </p:nvGrpSpPr>
          <p:grpSpPr>
            <a:xfrm>
              <a:off x="6096000" y="3188147"/>
              <a:ext cx="5234839" cy="1257204"/>
              <a:chOff x="6096000" y="3703835"/>
              <a:chExt cx="5234839" cy="1257204"/>
            </a:xfrm>
          </p:grpSpPr>
          <p:pic>
            <p:nvPicPr>
              <p:cNvPr id="7" name="Picture 6">
                <a:extLst>
                  <a:ext uri="{FF2B5EF4-FFF2-40B4-BE49-F238E27FC236}">
                    <a16:creationId xmlns:a16="http://schemas.microsoft.com/office/drawing/2014/main" id="{464860D9-7286-4E21-91B4-B0CE9A8A56B7}"/>
                  </a:ext>
                </a:extLst>
              </p:cNvPr>
              <p:cNvPicPr>
                <a:picLocks noChangeAspect="1"/>
              </p:cNvPicPr>
              <p:nvPr/>
            </p:nvPicPr>
            <p:blipFill>
              <a:blip r:embed="rId2"/>
              <a:stretch>
                <a:fillRect/>
              </a:stretch>
            </p:blipFill>
            <p:spPr>
              <a:xfrm>
                <a:off x="7356714" y="3703835"/>
                <a:ext cx="1225413" cy="1229354"/>
              </a:xfrm>
              <a:prstGeom prst="rect">
                <a:avLst/>
              </a:prstGeom>
            </p:spPr>
          </p:pic>
          <p:pic>
            <p:nvPicPr>
              <p:cNvPr id="9" name="Picture 8">
                <a:extLst>
                  <a:ext uri="{FF2B5EF4-FFF2-40B4-BE49-F238E27FC236}">
                    <a16:creationId xmlns:a16="http://schemas.microsoft.com/office/drawing/2014/main" id="{6DAA02B6-8A9E-4FAE-9FD0-698287F468A3}"/>
                  </a:ext>
                </a:extLst>
              </p:cNvPr>
              <p:cNvPicPr>
                <a:picLocks noChangeAspect="1"/>
              </p:cNvPicPr>
              <p:nvPr/>
            </p:nvPicPr>
            <p:blipFill>
              <a:blip r:embed="rId3"/>
              <a:stretch>
                <a:fillRect/>
              </a:stretch>
            </p:blipFill>
            <p:spPr>
              <a:xfrm>
                <a:off x="9990446" y="3731685"/>
                <a:ext cx="1340393" cy="1229354"/>
              </a:xfrm>
              <a:prstGeom prst="rect">
                <a:avLst/>
              </a:prstGeom>
            </p:spPr>
          </p:pic>
          <p:sp>
            <p:nvSpPr>
              <p:cNvPr id="14" name="TextBox 13">
                <a:extLst>
                  <a:ext uri="{FF2B5EF4-FFF2-40B4-BE49-F238E27FC236}">
                    <a16:creationId xmlns:a16="http://schemas.microsoft.com/office/drawing/2014/main" id="{200E764C-87F1-4EBA-9B93-DC931BA2A301}"/>
                  </a:ext>
                </a:extLst>
              </p:cNvPr>
              <p:cNvSpPr txBox="1"/>
              <p:nvPr/>
            </p:nvSpPr>
            <p:spPr>
              <a:xfrm flipH="1">
                <a:off x="6096000" y="4082673"/>
                <a:ext cx="113418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NBAC TSC</a:t>
                </a:r>
              </a:p>
            </p:txBody>
          </p:sp>
        </p:grpSp>
        <p:grpSp>
          <p:nvGrpSpPr>
            <p:cNvPr id="12" name="Group 11">
              <a:extLst>
                <a:ext uri="{FF2B5EF4-FFF2-40B4-BE49-F238E27FC236}">
                  <a16:creationId xmlns:a16="http://schemas.microsoft.com/office/drawing/2014/main" id="{8543D2D3-E150-FEA3-4747-4407F1CC2643}"/>
                </a:ext>
              </a:extLst>
            </p:cNvPr>
            <p:cNvGrpSpPr/>
            <p:nvPr/>
          </p:nvGrpSpPr>
          <p:grpSpPr>
            <a:xfrm>
              <a:off x="6162506" y="1713006"/>
              <a:ext cx="5168333" cy="1310309"/>
              <a:chOff x="6218148" y="4951581"/>
              <a:chExt cx="5168333" cy="1310309"/>
            </a:xfrm>
          </p:grpSpPr>
          <p:pic>
            <p:nvPicPr>
              <p:cNvPr id="10" name="Picture 9">
                <a:extLst>
                  <a:ext uri="{FF2B5EF4-FFF2-40B4-BE49-F238E27FC236}">
                    <a16:creationId xmlns:a16="http://schemas.microsoft.com/office/drawing/2014/main" id="{466A5F60-3947-4F43-9C9C-3D78150074D5}"/>
                  </a:ext>
                </a:extLst>
              </p:cNvPr>
              <p:cNvPicPr>
                <a:picLocks noChangeAspect="1"/>
              </p:cNvPicPr>
              <p:nvPr/>
            </p:nvPicPr>
            <p:blipFill>
              <a:blip r:embed="rId4"/>
              <a:stretch>
                <a:fillRect/>
              </a:stretch>
            </p:blipFill>
            <p:spPr>
              <a:xfrm>
                <a:off x="7379750" y="4951581"/>
                <a:ext cx="1202377" cy="1229354"/>
              </a:xfrm>
              <a:prstGeom prst="rect">
                <a:avLst/>
              </a:prstGeom>
            </p:spPr>
          </p:pic>
          <p:pic>
            <p:nvPicPr>
              <p:cNvPr id="13" name="Picture 12">
                <a:extLst>
                  <a:ext uri="{FF2B5EF4-FFF2-40B4-BE49-F238E27FC236}">
                    <a16:creationId xmlns:a16="http://schemas.microsoft.com/office/drawing/2014/main" id="{60F3C4D5-B7C6-4A4D-B81F-ADB2AF3704E9}"/>
                  </a:ext>
                </a:extLst>
              </p:cNvPr>
              <p:cNvPicPr>
                <a:picLocks noChangeAspect="1"/>
              </p:cNvPicPr>
              <p:nvPr/>
            </p:nvPicPr>
            <p:blipFill>
              <a:blip r:embed="rId5"/>
              <a:stretch>
                <a:fillRect/>
              </a:stretch>
            </p:blipFill>
            <p:spPr>
              <a:xfrm>
                <a:off x="10076172" y="4951581"/>
                <a:ext cx="1310309" cy="1310309"/>
              </a:xfrm>
              <a:prstGeom prst="rect">
                <a:avLst/>
              </a:prstGeom>
            </p:spPr>
          </p:pic>
          <p:sp>
            <p:nvSpPr>
              <p:cNvPr id="15" name="TextBox 14">
                <a:extLst>
                  <a:ext uri="{FF2B5EF4-FFF2-40B4-BE49-F238E27FC236}">
                    <a16:creationId xmlns:a16="http://schemas.microsoft.com/office/drawing/2014/main" id="{F2577330-4790-4ECC-A1D1-5A62913A7E13}"/>
                  </a:ext>
                </a:extLst>
              </p:cNvPr>
              <p:cNvSpPr txBox="1"/>
              <p:nvPr/>
            </p:nvSpPr>
            <p:spPr>
              <a:xfrm flipH="1">
                <a:off x="6218148" y="5388093"/>
                <a:ext cx="88989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NTAC TSC</a:t>
                </a:r>
              </a:p>
            </p:txBody>
          </p:sp>
        </p:grpSp>
        <p:grpSp>
          <p:nvGrpSpPr>
            <p:cNvPr id="17" name="Group 16">
              <a:extLst>
                <a:ext uri="{FF2B5EF4-FFF2-40B4-BE49-F238E27FC236}">
                  <a16:creationId xmlns:a16="http://schemas.microsoft.com/office/drawing/2014/main" id="{6128C876-2A57-5998-ED28-C82CF403E8FF}"/>
                </a:ext>
              </a:extLst>
            </p:cNvPr>
            <p:cNvGrpSpPr/>
            <p:nvPr/>
          </p:nvGrpSpPr>
          <p:grpSpPr>
            <a:xfrm>
              <a:off x="6344669" y="4445351"/>
              <a:ext cx="4787557" cy="1495368"/>
              <a:chOff x="6334859" y="1671888"/>
              <a:chExt cx="4787557" cy="1495368"/>
            </a:xfrm>
          </p:grpSpPr>
          <p:pic>
            <p:nvPicPr>
              <p:cNvPr id="3" name="Picture 2">
                <a:extLst>
                  <a:ext uri="{FF2B5EF4-FFF2-40B4-BE49-F238E27FC236}">
                    <a16:creationId xmlns:a16="http://schemas.microsoft.com/office/drawing/2014/main" id="{279F274B-A152-4955-8629-ED324AA390C8}"/>
                  </a:ext>
                </a:extLst>
              </p:cNvPr>
              <p:cNvPicPr>
                <a:picLocks noChangeAspect="1"/>
              </p:cNvPicPr>
              <p:nvPr/>
            </p:nvPicPr>
            <p:blipFill>
              <a:blip r:embed="rId6"/>
              <a:stretch>
                <a:fillRect/>
              </a:stretch>
            </p:blipFill>
            <p:spPr>
              <a:xfrm>
                <a:off x="10367611" y="1671888"/>
                <a:ext cx="754805" cy="1495368"/>
              </a:xfrm>
              <a:prstGeom prst="rect">
                <a:avLst/>
              </a:prstGeom>
            </p:spPr>
          </p:pic>
          <p:pic>
            <p:nvPicPr>
              <p:cNvPr id="6" name="Picture 5">
                <a:extLst>
                  <a:ext uri="{FF2B5EF4-FFF2-40B4-BE49-F238E27FC236}">
                    <a16:creationId xmlns:a16="http://schemas.microsoft.com/office/drawing/2014/main" id="{DE8502B9-22E2-4AA7-9283-B1A8FB64A1F2}"/>
                  </a:ext>
                </a:extLst>
              </p:cNvPr>
              <p:cNvPicPr>
                <a:picLocks noChangeAspect="1"/>
              </p:cNvPicPr>
              <p:nvPr/>
            </p:nvPicPr>
            <p:blipFill>
              <a:blip r:embed="rId7"/>
              <a:stretch>
                <a:fillRect/>
              </a:stretch>
            </p:blipFill>
            <p:spPr>
              <a:xfrm>
                <a:off x="7379750" y="1937902"/>
                <a:ext cx="1225414" cy="1229354"/>
              </a:xfrm>
              <a:prstGeom prst="rect">
                <a:avLst/>
              </a:prstGeom>
            </p:spPr>
          </p:pic>
          <p:sp>
            <p:nvSpPr>
              <p:cNvPr id="16" name="TextBox 15">
                <a:extLst>
                  <a:ext uri="{FF2B5EF4-FFF2-40B4-BE49-F238E27FC236}">
                    <a16:creationId xmlns:a16="http://schemas.microsoft.com/office/drawing/2014/main" id="{57E6E441-353D-4654-9C1B-DF271C33F96F}"/>
                  </a:ext>
                </a:extLst>
              </p:cNvPr>
              <p:cNvSpPr txBox="1"/>
              <p:nvPr/>
            </p:nvSpPr>
            <p:spPr>
              <a:xfrm>
                <a:off x="6334859" y="2256263"/>
                <a:ext cx="6639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TSC</a:t>
                </a:r>
              </a:p>
            </p:txBody>
          </p:sp>
        </p:grpSp>
      </p:grpSp>
      <p:pic>
        <p:nvPicPr>
          <p:cNvPr id="21" name="Picture 20">
            <a:extLst>
              <a:ext uri="{FF2B5EF4-FFF2-40B4-BE49-F238E27FC236}">
                <a16:creationId xmlns:a16="http://schemas.microsoft.com/office/drawing/2014/main" id="{B57B3ECD-2808-018E-9B4E-13E39933135E}"/>
              </a:ext>
            </a:extLst>
          </p:cNvPr>
          <p:cNvPicPr>
            <a:picLocks noChangeAspect="1"/>
          </p:cNvPicPr>
          <p:nvPr/>
        </p:nvPicPr>
        <p:blipFill>
          <a:blip r:embed="rId8"/>
          <a:stretch>
            <a:fillRect/>
          </a:stretch>
        </p:blipFill>
        <p:spPr>
          <a:xfrm>
            <a:off x="5882093" y="872712"/>
            <a:ext cx="6309907" cy="4871126"/>
          </a:xfrm>
          <a:prstGeom prst="rect">
            <a:avLst/>
          </a:prstGeom>
        </p:spPr>
      </p:pic>
    </p:spTree>
    <p:extLst>
      <p:ext uri="{BB962C8B-B14F-4D97-AF65-F5344CB8AC3E}">
        <p14:creationId xmlns:p14="http://schemas.microsoft.com/office/powerpoint/2010/main" val="3334779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a:xfrm>
            <a:off x="609600" y="121052"/>
            <a:ext cx="10972800" cy="636294"/>
          </a:xfrm>
        </p:spPr>
        <p:txBody>
          <a:bodyPr/>
          <a:lstStyle/>
          <a:p>
            <a:r>
              <a:rPr lang="en-US" dirty="0"/>
              <a:t>Proposed 11 April 2024 PGB Agenda</a:t>
            </a:r>
          </a:p>
        </p:txBody>
      </p:sp>
      <p:sp>
        <p:nvSpPr>
          <p:cNvPr id="3" name="Text Placeholder 2">
            <a:extLst>
              <a:ext uri="{FF2B5EF4-FFF2-40B4-BE49-F238E27FC236}">
                <a16:creationId xmlns:a16="http://schemas.microsoft.com/office/drawing/2014/main" id="{E8452E24-7A9E-4302-B0A3-929355328468}"/>
              </a:ext>
            </a:extLst>
          </p:cNvPr>
          <p:cNvSpPr>
            <a:spLocks noGrp="1"/>
          </p:cNvSpPr>
          <p:nvPr>
            <p:ph type="body" sz="quarter" idx="13"/>
          </p:nvPr>
        </p:nvSpPr>
        <p:spPr>
          <a:xfrm>
            <a:off x="609600" y="757346"/>
            <a:ext cx="5174974" cy="5171673"/>
          </a:xfrm>
        </p:spPr>
        <p:txBody>
          <a:bodyPr>
            <a:normAutofit fontScale="70000" lnSpcReduction="20000"/>
          </a:bodyPr>
          <a:lstStyle/>
          <a:p>
            <a:pPr marL="0" indent="0">
              <a:buNone/>
            </a:pPr>
            <a:r>
              <a:rPr lang="en-US" sz="3300" b="1" dirty="0">
                <a:solidFill>
                  <a:schemeClr val="bg2">
                    <a:lumMod val="10000"/>
                  </a:schemeClr>
                </a:solidFill>
              </a:rPr>
              <a:t>Call to Order</a:t>
            </a:r>
          </a:p>
          <a:p>
            <a:r>
              <a:rPr lang="en-US" dirty="0">
                <a:solidFill>
                  <a:schemeClr val="bg2">
                    <a:lumMod val="10000"/>
                  </a:schemeClr>
                </a:solidFill>
              </a:rPr>
              <a:t>Admin</a:t>
            </a:r>
          </a:p>
          <a:p>
            <a:pPr lvl="1"/>
            <a:r>
              <a:rPr lang="en-US" dirty="0">
                <a:solidFill>
                  <a:schemeClr val="bg2">
                    <a:lumMod val="10000"/>
                  </a:schemeClr>
                </a:solidFill>
              </a:rPr>
              <a:t>TEAMS Link</a:t>
            </a:r>
          </a:p>
          <a:p>
            <a:pPr lvl="1"/>
            <a:r>
              <a:rPr lang="en-US" dirty="0">
                <a:solidFill>
                  <a:schemeClr val="bg2">
                    <a:lumMod val="10000"/>
                  </a:schemeClr>
                </a:solidFill>
              </a:rPr>
              <a:t>Meeting Etiquette</a:t>
            </a:r>
          </a:p>
          <a:p>
            <a:pPr lvl="1"/>
            <a:r>
              <a:rPr lang="en-US" dirty="0">
                <a:solidFill>
                  <a:schemeClr val="bg2">
                    <a:lumMod val="10000"/>
                  </a:schemeClr>
                </a:solidFill>
              </a:rPr>
              <a:t>Note Takers</a:t>
            </a:r>
          </a:p>
          <a:p>
            <a:pPr lvl="1"/>
            <a:r>
              <a:rPr lang="en-US" dirty="0">
                <a:solidFill>
                  <a:schemeClr val="bg2">
                    <a:lumMod val="10000"/>
                  </a:schemeClr>
                </a:solidFill>
              </a:rPr>
              <a:t>Roll Call &amp; Introductions</a:t>
            </a:r>
          </a:p>
          <a:p>
            <a:pPr lvl="2"/>
            <a:r>
              <a:rPr lang="en-US" dirty="0">
                <a:solidFill>
                  <a:schemeClr val="bg2">
                    <a:lumMod val="10000"/>
                  </a:schemeClr>
                </a:solidFill>
              </a:rPr>
              <a:t>PGB Voting Members (Sponsors)</a:t>
            </a:r>
          </a:p>
          <a:p>
            <a:pPr lvl="2"/>
            <a:r>
              <a:rPr lang="en-US" dirty="0">
                <a:solidFill>
                  <a:schemeClr val="bg2">
                    <a:lumMod val="10000"/>
                  </a:schemeClr>
                </a:solidFill>
              </a:rPr>
              <a:t>PGB Expert Voting Members (TSCs)</a:t>
            </a:r>
          </a:p>
          <a:p>
            <a:pPr lvl="2"/>
            <a:r>
              <a:rPr lang="en-US" dirty="0">
                <a:solidFill>
                  <a:schemeClr val="bg2">
                    <a:lumMod val="10000"/>
                  </a:schemeClr>
                </a:solidFill>
              </a:rPr>
              <a:t>PGB Non-Voting Members (TSC Co-Chairs)</a:t>
            </a:r>
          </a:p>
          <a:p>
            <a:pPr lvl="2"/>
            <a:r>
              <a:rPr lang="en-US" dirty="0">
                <a:solidFill>
                  <a:schemeClr val="bg2">
                    <a:lumMod val="10000"/>
                  </a:schemeClr>
                </a:solidFill>
              </a:rPr>
              <a:t>TSC Co-Chairs &amp; NIEMOpen Maintainers</a:t>
            </a:r>
          </a:p>
          <a:p>
            <a:r>
              <a:rPr lang="en-US" dirty="0">
                <a:solidFill>
                  <a:schemeClr val="bg2">
                    <a:lumMod val="10000"/>
                  </a:schemeClr>
                </a:solidFill>
              </a:rPr>
              <a:t>Approval of Agenda</a:t>
            </a:r>
          </a:p>
          <a:p>
            <a:r>
              <a:rPr lang="en-US" dirty="0">
                <a:solidFill>
                  <a:schemeClr val="bg2">
                    <a:lumMod val="10000"/>
                  </a:schemeClr>
                </a:solidFill>
              </a:rPr>
              <a:t>Around-the-Horn – PGB Voting Members</a:t>
            </a:r>
          </a:p>
          <a:p>
            <a:r>
              <a:rPr lang="en-US" dirty="0">
                <a:solidFill>
                  <a:schemeClr val="bg2">
                    <a:lumMod val="10000"/>
                  </a:schemeClr>
                </a:solidFill>
              </a:rPr>
              <a:t>Approval of Meeting Minutes from 25 Jan  2024</a:t>
            </a:r>
          </a:p>
          <a:p>
            <a:r>
              <a:rPr lang="en-US" dirty="0">
                <a:solidFill>
                  <a:schemeClr val="bg2">
                    <a:lumMod val="10000"/>
                  </a:schemeClr>
                </a:solidFill>
              </a:rPr>
              <a:t>OASIS Staff / NIEMOpen Administrator Comments</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lang="en-US" sz="2300" dirty="0">
                <a:solidFill>
                  <a:schemeClr val="bg2">
                    <a:lumMod val="10000"/>
                  </a:schemeClr>
                </a:solidFill>
              </a:rPr>
              <a:t>Q1 </a:t>
            </a:r>
            <a:r>
              <a:rPr kumimoji="0" lang="en-US" sz="2300" b="0" i="0" u="none" strike="noStrike" kern="1200" cap="none" spc="0" normalizeH="0" baseline="0" noProof="0" dirty="0">
                <a:ln>
                  <a:noFill/>
                </a:ln>
                <a:solidFill>
                  <a:schemeClr val="bg2">
                    <a:lumMod val="10000"/>
                  </a:schemeClr>
                </a:solidFill>
                <a:effectLst/>
                <a:uLnTx/>
                <a:uFillTx/>
                <a:ea typeface="+mn-ea"/>
                <a:cs typeface="+mn-cs"/>
              </a:rPr>
              <a:t>Financial Snapshot – </a:t>
            </a:r>
            <a:r>
              <a:rPr kumimoji="0" lang="en-US" sz="2300" b="0" i="0" u="none" strike="noStrike" kern="1200" cap="none" spc="0" normalizeH="0" baseline="0" noProof="0" dirty="0">
                <a:ln>
                  <a:noFill/>
                </a:ln>
                <a:solidFill>
                  <a:schemeClr val="bg2">
                    <a:lumMod val="10000"/>
                  </a:schemeClr>
                </a:solidFill>
                <a:effectLst/>
                <a:highlight>
                  <a:srgbClr val="FFFF00"/>
                </a:highlight>
                <a:uLnTx/>
                <a:uFillTx/>
                <a:ea typeface="+mn-ea"/>
                <a:cs typeface="+mn-cs"/>
              </a:rPr>
              <a:t>Cathie Mayo </a:t>
            </a:r>
            <a:r>
              <a:rPr kumimoji="0" lang="en-US" sz="2300" b="0" i="0" u="none" strike="noStrike" kern="1200" cap="none" spc="0" normalizeH="0" baseline="0" noProof="0" dirty="0">
                <a:ln>
                  <a:noFill/>
                </a:ln>
                <a:solidFill>
                  <a:schemeClr val="bg2">
                    <a:lumMod val="10000"/>
                  </a:schemeClr>
                </a:solidFill>
                <a:effectLst/>
                <a:uLnTx/>
                <a:uFillTx/>
                <a:ea typeface="+mn-ea"/>
                <a:cs typeface="+mn-cs"/>
              </a:rPr>
              <a:t>(OASIS)</a:t>
            </a:r>
          </a:p>
          <a:p>
            <a:r>
              <a:rPr lang="en-US" dirty="0">
                <a:solidFill>
                  <a:schemeClr val="bg2">
                    <a:lumMod val="10000"/>
                  </a:schemeClr>
                </a:solidFill>
              </a:rPr>
              <a:t>Sponsor Update – Carol Geyer</a:t>
            </a:r>
          </a:p>
          <a:p>
            <a:r>
              <a:rPr lang="en-US" dirty="0">
                <a:solidFill>
                  <a:schemeClr val="bg2">
                    <a:lumMod val="10000"/>
                  </a:schemeClr>
                </a:solidFill>
              </a:rPr>
              <a:t>CY 2024 Planning</a:t>
            </a:r>
          </a:p>
          <a:p>
            <a:pPr marL="0" indent="0">
              <a:buNone/>
            </a:pPr>
            <a:endParaRPr lang="en-US" sz="2400" dirty="0">
              <a:solidFill>
                <a:schemeClr val="bg2">
                  <a:lumMod val="10000"/>
                </a:schemeClr>
              </a:solidFill>
            </a:endParaRPr>
          </a:p>
          <a:p>
            <a:pPr marL="400050" lvl="2" indent="0">
              <a:lnSpc>
                <a:spcPct val="90000"/>
              </a:lnSpc>
              <a:buNone/>
              <a:defRPr/>
            </a:pPr>
            <a:r>
              <a:rPr lang="en-US" sz="3400" b="1" dirty="0">
                <a:solidFill>
                  <a:srgbClr val="00B050"/>
                </a:solidFill>
                <a:latin typeface="Arial"/>
              </a:rPr>
              <a:t>5</a:t>
            </a:r>
            <a:r>
              <a:rPr kumimoji="0" lang="en-US" sz="3400" b="1" i="0" u="none" strike="noStrike" kern="1200" cap="none" spc="0" normalizeH="0" baseline="0" noProof="0" dirty="0">
                <a:ln>
                  <a:noFill/>
                </a:ln>
                <a:solidFill>
                  <a:srgbClr val="00B050"/>
                </a:solidFill>
                <a:effectLst/>
                <a:uLnTx/>
                <a:uFillTx/>
                <a:latin typeface="Arial"/>
                <a:ea typeface="+mn-ea"/>
                <a:cs typeface="+mn-cs"/>
              </a:rPr>
              <a:t> Minute Break</a:t>
            </a:r>
          </a:p>
          <a:p>
            <a:pPr marL="400050" lvl="2" indent="0">
              <a:lnSpc>
                <a:spcPct val="90000"/>
              </a:lnSpc>
              <a:buNone/>
              <a:defRPr/>
            </a:pPr>
            <a:endParaRPr lang="en-US" sz="2200" dirty="0">
              <a:solidFill>
                <a:schemeClr val="bg2">
                  <a:lumMod val="10000"/>
                </a:schemeClr>
              </a:solidFill>
            </a:endParaRPr>
          </a:p>
          <a:p>
            <a:pPr marL="857250" lvl="2" indent="-457200">
              <a:lnSpc>
                <a:spcPct val="90000"/>
              </a:lnSpc>
              <a:defRPr/>
            </a:pPr>
            <a:endParaRPr lang="en-US" sz="2200" dirty="0">
              <a:solidFill>
                <a:schemeClr val="bg2">
                  <a:lumMod val="10000"/>
                </a:schemeClr>
              </a:solidFill>
            </a:endParaRPr>
          </a:p>
          <a:p>
            <a:endParaRPr lang="en-US" dirty="0">
              <a:solidFill>
                <a:schemeClr val="bg2">
                  <a:lumMod val="10000"/>
                </a:schemeClr>
              </a:solidFill>
            </a:endParaRPr>
          </a:p>
          <a:p>
            <a:pPr marL="0" indent="0">
              <a:buNone/>
            </a:pPr>
            <a:endParaRPr lang="en-US" dirty="0">
              <a:solidFill>
                <a:schemeClr val="bg2">
                  <a:lumMod val="10000"/>
                </a:schemeClr>
              </a:solidFill>
            </a:endParaRPr>
          </a:p>
          <a:p>
            <a:endParaRPr lang="en-US" dirty="0"/>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2">
            <a:extLst>
              <a:ext uri="{FF2B5EF4-FFF2-40B4-BE49-F238E27FC236}">
                <a16:creationId xmlns:a16="http://schemas.microsoft.com/office/drawing/2014/main" id="{C707202D-23E9-4FBA-B261-819B653A1A95}"/>
              </a:ext>
            </a:extLst>
          </p:cNvPr>
          <p:cNvSpPr txBox="1">
            <a:spLocks/>
          </p:cNvSpPr>
          <p:nvPr/>
        </p:nvSpPr>
        <p:spPr>
          <a:xfrm>
            <a:off x="6150989" y="757346"/>
            <a:ext cx="5746851" cy="5342829"/>
          </a:xfrm>
          <a:prstGeom prst="rect">
            <a:avLst/>
          </a:prstGeom>
          <a:noFill/>
        </p:spPr>
        <p:txBody>
          <a:bodyPr vert="horz" lIns="91440" tIns="45720" rIns="91440" bIns="45720" rtlCol="0">
            <a:normAutofit fontScale="77500" lnSpcReduction="20000"/>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fontAlgn="auto">
              <a:spcAft>
                <a:spcPts val="0"/>
              </a:spcAft>
              <a:buSzTx/>
              <a:buNone/>
              <a:tabLst/>
              <a:defRPr/>
            </a:pPr>
            <a:r>
              <a:rPr lang="en-US" sz="3100" b="1" dirty="0">
                <a:solidFill>
                  <a:schemeClr val="bg2">
                    <a:lumMod val="10000"/>
                  </a:schemeClr>
                </a:solidFill>
              </a:rPr>
              <a:t>Motions</a:t>
            </a:r>
          </a:p>
          <a:p>
            <a:pPr marL="457200" marR="0" lvl="1" indent="-457200" fontAlgn="auto">
              <a:lnSpc>
                <a:spcPct val="90000"/>
              </a:lnSpc>
              <a:spcAft>
                <a:spcPts val="0"/>
              </a:spcAft>
              <a:buSzTx/>
              <a:buFont typeface="+mj-lt"/>
              <a:buAutoNum type="arabicPeriod"/>
              <a:tabLst/>
              <a:defRPr/>
            </a:pPr>
            <a:r>
              <a:rPr lang="en-US" sz="2400" dirty="0">
                <a:solidFill>
                  <a:schemeClr val="bg2">
                    <a:lumMod val="10000"/>
                  </a:schemeClr>
                </a:solidFill>
              </a:rPr>
              <a:t>Motion to approve CY 2024 Q3 &amp;4 PGB Revised Meeting Dates – Beth Smalley</a:t>
            </a:r>
          </a:p>
          <a:p>
            <a:pPr marL="457200" marR="0" lvl="1" indent="-457200" fontAlgn="auto">
              <a:lnSpc>
                <a:spcPct val="90000"/>
              </a:lnSpc>
              <a:spcAft>
                <a:spcPts val="0"/>
              </a:spcAft>
              <a:buSzTx/>
              <a:buFont typeface="+mj-lt"/>
              <a:buAutoNum type="arabicPeriod"/>
              <a:tabLst/>
              <a:defRPr/>
            </a:pPr>
            <a:r>
              <a:rPr lang="en-US" sz="2400" dirty="0">
                <a:solidFill>
                  <a:schemeClr val="bg2">
                    <a:lumMod val="10000"/>
                  </a:schemeClr>
                </a:solidFill>
              </a:rPr>
              <a:t>NIEMOpen Reveal Event Update – Katherine Escobar</a:t>
            </a:r>
          </a:p>
          <a:p>
            <a:pPr marL="742950" lvl="2" indent="-342900">
              <a:lnSpc>
                <a:spcPct val="90000"/>
              </a:lnSpc>
              <a:buFont typeface="Arial" panose="020B0604020202020204" pitchFamily="34" charset="0"/>
              <a:buChar char="—"/>
              <a:defRPr/>
            </a:pPr>
            <a:r>
              <a:rPr lang="en-US" sz="2000" dirty="0">
                <a:solidFill>
                  <a:schemeClr val="bg2">
                    <a:lumMod val="10000"/>
                  </a:schemeClr>
                </a:solidFill>
              </a:rPr>
              <a:t>Motion to approve Committing funds to reserve facilities at the National Press Club– Beth Smalley</a:t>
            </a:r>
          </a:p>
          <a:p>
            <a:pPr marL="457200" lvl="1" indent="-457200">
              <a:lnSpc>
                <a:spcPct val="90000"/>
              </a:lnSpc>
              <a:buFont typeface="+mj-lt"/>
              <a:buAutoNum type="arabicPeriod"/>
              <a:defRPr/>
            </a:pPr>
            <a:r>
              <a:rPr lang="en-US" sz="2500" dirty="0">
                <a:solidFill>
                  <a:schemeClr val="bg2">
                    <a:lumMod val="10000"/>
                  </a:schemeClr>
                </a:solidFill>
              </a:rPr>
              <a:t>PS02 Update – Jim Cabral</a:t>
            </a:r>
          </a:p>
          <a:p>
            <a:pPr lvl="1">
              <a:buClr>
                <a:srgbClr val="1F497D"/>
              </a:buClr>
              <a:defRPr/>
            </a:pPr>
            <a:r>
              <a:rPr lang="en-US" sz="2000" dirty="0">
                <a:solidFill>
                  <a:schemeClr val="bg2">
                    <a:lumMod val="10000"/>
                  </a:schemeClr>
                </a:solidFill>
              </a:rPr>
              <a:t>Motion to approve Updating NIEM Model Version 6.0 to PS02.</a:t>
            </a:r>
          </a:p>
          <a:p>
            <a:pPr marL="57150" indent="0">
              <a:buClr>
                <a:srgbClr val="1F497D"/>
              </a:buClr>
              <a:buNone/>
              <a:defRPr/>
            </a:pPr>
            <a:r>
              <a:rPr kumimoji="0" lang="en-US" sz="2800" b="1" i="0" u="none" strike="noStrike" kern="1200" cap="none" spc="0" normalizeH="0" baseline="0" noProof="0" dirty="0">
                <a:ln>
                  <a:noFill/>
                </a:ln>
                <a:solidFill>
                  <a:schemeClr val="bg2">
                    <a:lumMod val="10000"/>
                  </a:schemeClr>
                </a:solidFill>
                <a:effectLst/>
                <a:uLnTx/>
                <a:uFillTx/>
                <a:ea typeface="+mn-ea"/>
                <a:cs typeface="+mn-cs"/>
              </a:rPr>
              <a:t>Updates</a:t>
            </a:r>
          </a:p>
          <a:p>
            <a:pPr marL="342900" lvl="1" indent="-342900">
              <a:lnSpc>
                <a:spcPct val="90000"/>
              </a:lnSpc>
              <a:buFont typeface="Arial"/>
              <a:buChar char="•"/>
              <a:defRPr/>
            </a:pPr>
            <a:r>
              <a:rPr lang="en-US" sz="1800" dirty="0">
                <a:solidFill>
                  <a:schemeClr val="bg2">
                    <a:lumMod val="10000"/>
                  </a:schemeClr>
                </a:solidFill>
              </a:rPr>
              <a:t>NTAC Update</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Common Model Format (CMF) </a:t>
            </a:r>
          </a:p>
          <a:p>
            <a:pPr marL="742950" lvl="2" indent="-342900">
              <a:lnSpc>
                <a:spcPct val="90000"/>
              </a:lnSpc>
              <a:buFont typeface="Arial" panose="020B0604020202020204" pitchFamily="34" charset="0"/>
              <a:buChar char="—"/>
              <a:defRPr/>
            </a:pPr>
            <a:r>
              <a:rPr lang="en-US" sz="1400" dirty="0">
                <a:solidFill>
                  <a:schemeClr val="bg2">
                    <a:lumMod val="10000"/>
                  </a:schemeClr>
                </a:solidFill>
              </a:rPr>
              <a:t>CMF Tool</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 NDR</a:t>
            </a:r>
          </a:p>
          <a:p>
            <a:pPr marL="342900" lvl="1" indent="-342900">
              <a:lnSpc>
                <a:spcPct val="90000"/>
              </a:lnSpc>
              <a:buFont typeface="Arial"/>
              <a:buChar char="•"/>
              <a:defRPr/>
            </a:pPr>
            <a:r>
              <a:rPr lang="en-US" sz="1800" dirty="0">
                <a:solidFill>
                  <a:schemeClr val="bg2">
                    <a:lumMod val="10000"/>
                  </a:schemeClr>
                </a:solidFill>
              </a:rPr>
              <a:t>NBAC Update – Kamran Atri </a:t>
            </a:r>
          </a:p>
          <a:p>
            <a:pPr marL="342900" lvl="1" indent="-342900">
              <a:lnSpc>
                <a:spcPct val="90000"/>
              </a:lnSpc>
              <a:buFont typeface="Arial"/>
              <a:buChar char="•"/>
              <a:defRPr/>
            </a:pPr>
            <a:r>
              <a:rPr lang="en-US" sz="1800" dirty="0">
                <a:solidFill>
                  <a:schemeClr val="bg2">
                    <a:lumMod val="10000"/>
                  </a:schemeClr>
                </a:solidFill>
              </a:rPr>
              <a:t>NMO Update </a:t>
            </a:r>
            <a:endParaRPr lang="en-US" sz="1600" dirty="0">
              <a:solidFill>
                <a:schemeClr val="bg2">
                  <a:lumMod val="10000"/>
                </a:schemeClr>
              </a:solidFill>
            </a:endParaRPr>
          </a:p>
          <a:p>
            <a:pPr marL="742950" lvl="2" indent="-342900">
              <a:lnSpc>
                <a:spcPct val="90000"/>
              </a:lnSpc>
              <a:buFont typeface="Arial" panose="020B0604020202020204" pitchFamily="34" charset="0"/>
              <a:buChar char="—"/>
              <a:defRPr/>
            </a:pPr>
            <a:r>
              <a:rPr lang="en-US" sz="1600" dirty="0">
                <a:solidFill>
                  <a:schemeClr val="bg2">
                    <a:lumMod val="10000"/>
                  </a:schemeClr>
                </a:solidFill>
              </a:rPr>
              <a:t>NMO TSC Transition – Katherine Escobar</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API 2.0 – Shunda Louis</a:t>
            </a:r>
          </a:p>
          <a:p>
            <a:pPr marL="742950" lvl="2" indent="-342900">
              <a:lnSpc>
                <a:spcPct val="90000"/>
              </a:lnSpc>
              <a:buFont typeface="Arial" panose="020B0604020202020204" pitchFamily="34" charset="0"/>
              <a:buChar char="—"/>
              <a:defRPr/>
            </a:pPr>
            <a:r>
              <a:rPr lang="en-US" sz="1600" dirty="0">
                <a:solidFill>
                  <a:schemeClr val="bg2">
                    <a:lumMod val="10000"/>
                  </a:schemeClr>
                </a:solidFill>
                <a:highlight>
                  <a:srgbClr val="FFFF00"/>
                </a:highlight>
              </a:rPr>
              <a:t>MEP Tool – Aubrey Beach</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Comms &amp; Outreach SC – Paul Wormeli</a:t>
            </a:r>
          </a:p>
          <a:p>
            <a:pPr marL="342900" lvl="1" indent="-342900">
              <a:lnSpc>
                <a:spcPct val="90000"/>
              </a:lnSpc>
              <a:buFont typeface="Arial"/>
              <a:buChar char="•"/>
              <a:defRPr/>
            </a:pPr>
            <a:r>
              <a:rPr lang="en-US" sz="1800" dirty="0">
                <a:solidFill>
                  <a:schemeClr val="bg2">
                    <a:lumMod val="10000"/>
                  </a:schemeClr>
                </a:solidFill>
              </a:rPr>
              <a:t>Next Meeting</a:t>
            </a:r>
          </a:p>
          <a:p>
            <a:pPr marL="342900" lvl="1" indent="-342900">
              <a:lnSpc>
                <a:spcPct val="90000"/>
              </a:lnSpc>
              <a:buFont typeface="Arial"/>
              <a:buChar char="•"/>
              <a:defRPr/>
            </a:pPr>
            <a:r>
              <a:rPr lang="en-US" sz="1800" dirty="0">
                <a:solidFill>
                  <a:schemeClr val="bg2">
                    <a:lumMod val="10000"/>
                  </a:schemeClr>
                </a:solidFill>
              </a:rPr>
              <a:t>Other Business/General Discussion</a:t>
            </a:r>
          </a:p>
          <a:p>
            <a:pPr marL="342900" lvl="1" indent="-342900">
              <a:lnSpc>
                <a:spcPct val="90000"/>
              </a:lnSpc>
              <a:buFont typeface="Arial"/>
              <a:buChar char="•"/>
              <a:defRPr/>
            </a:pPr>
            <a:r>
              <a:rPr lang="en-US" sz="1800" dirty="0">
                <a:solidFill>
                  <a:schemeClr val="bg2">
                    <a:lumMod val="10000"/>
                  </a:schemeClr>
                </a:solidFill>
              </a:rPr>
              <a:t>Questions/Adjourn</a:t>
            </a:r>
          </a:p>
        </p:txBody>
      </p:sp>
    </p:spTree>
    <p:extLst>
      <p:ext uri="{BB962C8B-B14F-4D97-AF65-F5344CB8AC3E}">
        <p14:creationId xmlns:p14="http://schemas.microsoft.com/office/powerpoint/2010/main" val="1290213704"/>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3DBC4E-DD94-448E-80FB-F46647EDD91A}">
  <ds:schemaRefs>
    <ds:schemaRef ds:uri="http://purl.org/dc/dcmitype/"/>
    <ds:schemaRef ds:uri="http://schemas.openxmlformats.org/package/2006/metadata/core-properties"/>
    <ds:schemaRef ds:uri="668b5da2-bb96-4ca8-adfe-f026adba9ac0"/>
    <ds:schemaRef ds:uri="5774b216-7350-4865-8b28-a80b4a7f0bbf"/>
    <ds:schemaRef ds:uri="http://schemas.microsoft.com/office/2006/metadata/properties"/>
    <ds:schemaRef ds:uri="http://purl.org/dc/elements/1.1/"/>
    <ds:schemaRef ds:uri="http://purl.org/dc/terms/"/>
    <ds:schemaRef ds:uri="http://schemas.microsoft.com/office/2006/documentManagement/types"/>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D6F7FA-A44B-4531-B619-52D10ADDC84A}">
  <ds:schemaRefs>
    <ds:schemaRef ds:uri="http://schemas.microsoft.com/sharepoint/v3/contenttype/forms"/>
  </ds:schemaRefs>
</ds:datastoreItem>
</file>

<file path=docMetadata/LabelInfo.xml><?xml version="1.0" encoding="utf-8"?>
<clbl:labelList xmlns:clbl="http://schemas.microsoft.com/office/2020/mipLabelMetadata">
  <clbl:label id="{3de9faa6-9fe1-49b3-9a08-227a296b54a6}" enabled="1" method="Privileged" siteId="{d5fe813e-0caa-432a-b2ac-d555aa91bd1c}" removed="0"/>
</clbl:labelList>
</file>

<file path=docProps/app.xml><?xml version="1.0" encoding="utf-8"?>
<Properties xmlns="http://schemas.openxmlformats.org/officeDocument/2006/extended-properties" xmlns:vt="http://schemas.openxmlformats.org/officeDocument/2006/docPropsVTypes">
  <TotalTime>15910</TotalTime>
  <Words>5990</Words>
  <Application>Microsoft Office PowerPoint</Application>
  <PresentationFormat>Widescreen</PresentationFormat>
  <Paragraphs>979</Paragraphs>
  <Slides>58</Slides>
  <Notes>45</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58</vt:i4>
      </vt:variant>
    </vt:vector>
  </HeadingPairs>
  <TitlesOfParts>
    <vt:vector size="76" baseType="lpstr">
      <vt:lpstr>Arial</vt:lpstr>
      <vt:lpstr>Bahnschrift</vt:lpstr>
      <vt:lpstr>Calibri</vt:lpstr>
      <vt:lpstr>Calibri Light</vt:lpstr>
      <vt:lpstr>Courier New</vt:lpstr>
      <vt:lpstr>Helvetica LT Std</vt:lpstr>
      <vt:lpstr>Helvetica Neue</vt:lpstr>
      <vt:lpstr>Neue Haas Grotesk Text Pro</vt:lpstr>
      <vt:lpstr>Open Sans</vt:lpstr>
      <vt:lpstr>Poppins</vt:lpstr>
      <vt:lpstr>Roboto</vt:lpstr>
      <vt:lpstr>Symbol</vt:lpstr>
      <vt:lpstr>Times New Roman</vt:lpstr>
      <vt:lpstr>Tw Cen MT</vt:lpstr>
      <vt:lpstr>Wingdings</vt:lpstr>
      <vt:lpstr>2_Office Theme</vt:lpstr>
      <vt:lpstr>1_NIEM_white</vt:lpstr>
      <vt:lpstr>TEXT AND ART</vt:lpstr>
      <vt:lpstr>PowerPoint Presentation</vt:lpstr>
      <vt:lpstr>Call to order</vt:lpstr>
      <vt:lpstr>Venue</vt:lpstr>
      <vt:lpstr>Making the most of our session</vt:lpstr>
      <vt:lpstr>Note taker</vt:lpstr>
      <vt:lpstr>Roll call</vt:lpstr>
      <vt:lpstr>PowerPoint Presentation</vt:lpstr>
      <vt:lpstr>NMO, NBAC, &amp; NTAC TSC Co-Chairs &amp; OASIS Maintainers</vt:lpstr>
      <vt:lpstr>Proposed 11 April 2024 PGB Agenda</vt:lpstr>
      <vt:lpstr>Approval of Agenda</vt:lpstr>
      <vt:lpstr>bluf</vt:lpstr>
      <vt:lpstr>PGB MEMBERS: Around-the-horn</vt:lpstr>
      <vt:lpstr>Approval of 25 Jan 2024 PGB Minutes</vt:lpstr>
      <vt:lpstr>PowerPoint Presentation</vt:lpstr>
      <vt:lpstr>CY 2023 Q4 Financials </vt:lpstr>
      <vt:lpstr>PowerPoint Presentation</vt:lpstr>
      <vt:lpstr>PowerPoint Presentation</vt:lpstr>
      <vt:lpstr>PGB Topics for Consideration &amp; Vote</vt:lpstr>
      <vt:lpstr>Motion to Approve CY 2024 (Q 3, &amp; 4) Revised PGB Meeting dates</vt:lpstr>
      <vt:lpstr>PowerPoint Presentation</vt:lpstr>
      <vt:lpstr>Purpose &amp; GOALS</vt:lpstr>
      <vt:lpstr>Program considerations</vt:lpstr>
      <vt:lpstr>National press club</vt:lpstr>
      <vt:lpstr>FINANCIAL Background</vt:lpstr>
      <vt:lpstr>Motion to commit resources to secure meeting facilities (Ballroom &amp; 2 breakout rooms) at the national press club for the NIEMOpen REVEAL event</vt:lpstr>
      <vt:lpstr>NIEM Model 6.0 PS02</vt:lpstr>
      <vt:lpstr>Motion to Approve Updating NIEM Model version 6.0 (PS01) to PS02 to redress MINOR Bug Fixes &amp; administrative corrections </vt:lpstr>
      <vt:lpstr>BREAK</vt:lpstr>
      <vt:lpstr>NTAC TSC Update</vt:lpstr>
      <vt:lpstr>Common Model Format (CMF)</vt:lpstr>
      <vt:lpstr>CMFTool</vt:lpstr>
      <vt:lpstr>NDR 6.0 Revision </vt:lpstr>
      <vt:lpstr>NBAC TSC Update</vt:lpstr>
      <vt:lpstr>Nmo TSC Update</vt:lpstr>
      <vt:lpstr>API 2.0 Update</vt:lpstr>
      <vt:lpstr>MEP Tool Update</vt:lpstr>
      <vt:lpstr>COMMUNICATIONS &amp; OUTREACH SUB-COMMITTEE  </vt:lpstr>
      <vt:lpstr>PowerPoint Presentation</vt:lpstr>
      <vt:lpstr>PGB meeting Schedule</vt:lpstr>
      <vt:lpstr>Other business/Discussion</vt:lpstr>
      <vt:lpstr>Adjourn</vt:lpstr>
      <vt:lpstr>Backups</vt:lpstr>
      <vt:lpstr>Slides Pending</vt:lpstr>
      <vt:lpstr>Facilities map</vt:lpstr>
      <vt:lpstr>Cost breakout – facilities npc</vt:lpstr>
      <vt:lpstr>Reveal agenda (day 1, 18 feb 2025)</vt:lpstr>
      <vt:lpstr>Reveal agenda (day 1, 18 feb 2025)</vt:lpstr>
      <vt:lpstr>Reveal agenda (day 1, 18 feb 2025)</vt:lpstr>
      <vt:lpstr>Reveal agenda (day 1, 18 feb 2025)</vt:lpstr>
      <vt:lpstr>Reveal agenda (day 2, 19 feb 2025)</vt:lpstr>
      <vt:lpstr>Reveal agenda (day 2, 19 feb 2025)</vt:lpstr>
      <vt:lpstr>Reveal agenda (day 2, 19 feb 2025)</vt:lpstr>
      <vt:lpstr>Reveal agenda (day 3, 20 feb 2025)</vt:lpstr>
      <vt:lpstr>Motion to Approve Updating NIEM Model version 6.0 (PS01) to PS02 to redress Bug Fixes </vt:lpstr>
      <vt:lpstr>bluf</vt:lpstr>
      <vt:lpstr>NIEM API and Toolbox Update</vt:lpstr>
      <vt:lpstr>Support for MEP Builder and to replace legacy tools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M CTR JS J6 (USA)</cp:lastModifiedBy>
  <cp:revision>860</cp:revision>
  <cp:lastPrinted>2024-04-03T16:05:57Z</cp:lastPrinted>
  <dcterms:created xsi:type="dcterms:W3CDTF">2021-02-21T03:42:26Z</dcterms:created>
  <dcterms:modified xsi:type="dcterms:W3CDTF">2024-04-05T12:42:17Z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